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6" r:id="rId1"/>
  </p:sldMasterIdLst>
  <p:notesMasterIdLst>
    <p:notesMasterId r:id="rId32"/>
  </p:notesMasterIdLst>
  <p:sldIdLst>
    <p:sldId id="367" r:id="rId2"/>
    <p:sldId id="339" r:id="rId3"/>
    <p:sldId id="369" r:id="rId4"/>
    <p:sldId id="258" r:id="rId5"/>
    <p:sldId id="315" r:id="rId6"/>
    <p:sldId id="316" r:id="rId7"/>
    <p:sldId id="353" r:id="rId8"/>
    <p:sldId id="317" r:id="rId9"/>
    <p:sldId id="370" r:id="rId10"/>
    <p:sldId id="371" r:id="rId11"/>
    <p:sldId id="268" r:id="rId12"/>
    <p:sldId id="279" r:id="rId13"/>
    <p:sldId id="372" r:id="rId14"/>
    <p:sldId id="373" r:id="rId15"/>
    <p:sldId id="374" r:id="rId16"/>
    <p:sldId id="385" r:id="rId17"/>
    <p:sldId id="375" r:id="rId18"/>
    <p:sldId id="376" r:id="rId19"/>
    <p:sldId id="384" r:id="rId20"/>
    <p:sldId id="377" r:id="rId21"/>
    <p:sldId id="378" r:id="rId22"/>
    <p:sldId id="379" r:id="rId23"/>
    <p:sldId id="269" r:id="rId24"/>
    <p:sldId id="304" r:id="rId25"/>
    <p:sldId id="380" r:id="rId26"/>
    <p:sldId id="381" r:id="rId27"/>
    <p:sldId id="382" r:id="rId28"/>
    <p:sldId id="383" r:id="rId29"/>
    <p:sldId id="342" r:id="rId30"/>
    <p:sldId id="314" r:id="rId31"/>
  </p:sldIdLst>
  <p:sldSz cx="9144000" cy="6858000" type="screen4x3"/>
  <p:notesSz cx="6858000" cy="9144000"/>
  <p:embeddedFontLst>
    <p:embeddedFont>
      <p:font typeface="Bebas Neue" panose="020B0604020202020204" charset="0"/>
      <p:regular r:id="rId33"/>
    </p:embeddedFont>
    <p:embeddedFont>
      <p:font typeface="Calibri" panose="020F0502020204030204" pitchFamily="34" charset="0"/>
      <p:regular r:id="rId34"/>
      <p:bold r:id="rId35"/>
      <p:italic r:id="rId36"/>
      <p:boldItalic r:id="rId37"/>
    </p:embeddedFont>
    <p:embeddedFont>
      <p:font typeface="Franklin Gothic" panose="020B0604020202020204" charset="0"/>
      <p:regular r:id="rId38"/>
      <p:bold r:id="rId39"/>
      <p:italic r:id="rId40"/>
      <p:boldItalic r:id="rId41"/>
    </p:embeddedFont>
    <p:embeddedFont>
      <p:font typeface="Roboto Condensed" panose="020B0604020202020204" charset="0"/>
      <p:regular r:id="rId42"/>
      <p:bold r:id="rId43"/>
      <p:italic r:id="rId44"/>
      <p:boldItalic r:id="rId45"/>
    </p:embeddedFont>
    <p:embeddedFont>
      <p:font typeface="Arial Unicode MS" panose="020B0604020202020204" pitchFamily="34" charset="-128"/>
      <p:regular r:id="rId46"/>
    </p:embeddedFont>
    <p:embeddedFont>
      <p:font typeface="Roboto Mono" panose="020B0604020202020204" charset="0"/>
      <p:regular r:id="rId47"/>
      <p:bold r:id="rId48"/>
      <p:italic r:id="rId49"/>
      <p:boldItalic r:id="rId5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D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Estilo medio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E8034E78-7F5D-4C2E-B375-FC64B27BC917}" styleName="Estilo oscuro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08"/>
    <p:restoredTop sz="72542" autoAdjust="0"/>
  </p:normalViewPr>
  <p:slideViewPr>
    <p:cSldViewPr snapToGrid="0" snapToObjects="1">
      <p:cViewPr varScale="1">
        <p:scale>
          <a:sx n="54" d="100"/>
          <a:sy n="54" d="100"/>
        </p:scale>
        <p:origin x="1836" y="4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7.fntdata"/><Relationship Id="rId21" Type="http://schemas.openxmlformats.org/officeDocument/2006/relationships/slide" Target="slides/slide20.xml"/><Relationship Id="rId34" Type="http://schemas.openxmlformats.org/officeDocument/2006/relationships/font" Target="fonts/font2.fntdata"/><Relationship Id="rId42" Type="http://schemas.openxmlformats.org/officeDocument/2006/relationships/font" Target="fonts/font10.fntdata"/><Relationship Id="rId47" Type="http://schemas.openxmlformats.org/officeDocument/2006/relationships/font" Target="fonts/font15.fntdata"/><Relationship Id="rId50" Type="http://schemas.openxmlformats.org/officeDocument/2006/relationships/font" Target="fonts/font18.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font" Target="fonts/font8.fntdata"/><Relationship Id="rId45" Type="http://schemas.openxmlformats.org/officeDocument/2006/relationships/font" Target="fonts/font13.fntdata"/><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2.fntdata"/><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 Id="rId43" Type="http://schemas.openxmlformats.org/officeDocument/2006/relationships/font" Target="fonts/font11.fntdata"/><Relationship Id="rId48" Type="http://schemas.openxmlformats.org/officeDocument/2006/relationships/font" Target="fonts/font16.fntdata"/><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font" Target="fonts/font6.fntdata"/><Relationship Id="rId46" Type="http://schemas.openxmlformats.org/officeDocument/2006/relationships/font" Target="fonts/font14.fntdata"/><Relationship Id="rId20" Type="http://schemas.openxmlformats.org/officeDocument/2006/relationships/slide" Target="slides/slide19.xml"/><Relationship Id="rId41" Type="http://schemas.openxmlformats.org/officeDocument/2006/relationships/font" Target="fonts/font9.fntdata"/><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4.fntdata"/><Relationship Id="rId49" Type="http://schemas.openxmlformats.org/officeDocument/2006/relationships/font" Target="fonts/font1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307144745"/>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63392f1e7f_0_49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63392f1e7f_0_4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395701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0" lang="es-CL" sz="1200" b="1" i="0" u="none" strike="noStrike" kern="1200" cap="none" spc="0" normalizeH="0" baseline="0" noProof="0" dirty="0">
                <a:ln>
                  <a:noFill/>
                </a:ln>
                <a:solidFill>
                  <a:prstClr val="black"/>
                </a:solidFill>
                <a:effectLst/>
                <a:uLnTx/>
                <a:uFillTx/>
                <a:latin typeface="Calibri"/>
                <a:ea typeface="+mn-ea"/>
                <a:cs typeface="Arial" charset="0"/>
              </a:rPr>
              <a:t>Creando Grupos de Datos</a:t>
            </a:r>
          </a:p>
          <a:p>
            <a:pPr marL="0" marR="0" lvl="0" indent="0" algn="l" defTabSz="914400" rtl="0" eaLnBrk="0" fontAlgn="base" latinLnBrk="0" hangingPunct="0">
              <a:lnSpc>
                <a:spcPct val="100000"/>
              </a:lnSpc>
              <a:spcBef>
                <a:spcPct val="30000"/>
              </a:spcBef>
              <a:spcAft>
                <a:spcPct val="0"/>
              </a:spcAft>
              <a:buClrTx/>
              <a:buSzTx/>
              <a:buFontTx/>
              <a:buNone/>
              <a:tabLst/>
              <a:defRPr/>
            </a:pPr>
            <a:r>
              <a:rPr kumimoji="0" lang="es-CL" sz="1200" b="0" i="0" u="none" strike="noStrike" kern="1200" cap="none" spc="0" normalizeH="0" baseline="0" noProof="0" dirty="0">
                <a:ln>
                  <a:noFill/>
                </a:ln>
                <a:solidFill>
                  <a:prstClr val="black"/>
                </a:solidFill>
                <a:effectLst/>
                <a:uLnTx/>
                <a:uFillTx/>
                <a:latin typeface="Calibri"/>
                <a:ea typeface="+mn-ea"/>
                <a:cs typeface="Arial" charset="0"/>
              </a:rPr>
              <a:t>Las funciones de grupos pueden tratar a toda la tabla como un solo gran grupo, pero existe el caso en que se hace necesario “dividir” la información existente en la tabla en grupos más pequeños utilizando la cláusula GROUP BY.</a:t>
            </a:r>
          </a:p>
        </p:txBody>
      </p:sp>
    </p:spTree>
    <p:extLst>
      <p:ext uri="{BB962C8B-B14F-4D97-AF65-F5344CB8AC3E}">
        <p14:creationId xmlns:p14="http://schemas.microsoft.com/office/powerpoint/2010/main" val="19475185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indent="0">
              <a:buNone/>
            </a:pPr>
            <a:r>
              <a:rPr lang="es-CL" sz="1200" b="1" i="0" u="none" strike="noStrike" cap="none" dirty="0">
                <a:solidFill>
                  <a:srgbClr val="000000"/>
                </a:solidFill>
                <a:latin typeface="Calibri" panose="020F0502020204030204" pitchFamily="34" charset="0"/>
                <a:ea typeface="Arial"/>
                <a:cs typeface="Calibri" panose="020F0502020204030204" pitchFamily="34" charset="0"/>
                <a:sym typeface="Arial"/>
              </a:rPr>
              <a:t>Creando Grupos de Datos</a:t>
            </a:r>
          </a:p>
          <a:p>
            <a:pPr marL="171450" indent="-171450" algn="just">
              <a:buFont typeface="Arial" panose="020B0604020202020204" pitchFamily="34" charset="0"/>
              <a:buChar char="•"/>
            </a:pPr>
            <a:r>
              <a:rPr lang="es-CL" sz="1200" b="0" i="0" u="none" strike="noStrike" cap="none" dirty="0">
                <a:solidFill>
                  <a:srgbClr val="000000"/>
                </a:solidFill>
                <a:latin typeface="Calibri" panose="020F0502020204030204" pitchFamily="34" charset="0"/>
                <a:ea typeface="Arial"/>
                <a:cs typeface="Calibri" panose="020F0502020204030204" pitchFamily="34" charset="0"/>
                <a:sym typeface="Arial"/>
              </a:rPr>
              <a:t>Se puede usar la cláusula GROUP BY para dividir las filas de la tabla en grupos más pequeños y obtener valores por cada grupo utilizando las funciones de grupos.</a:t>
            </a:r>
          </a:p>
          <a:p>
            <a:pPr marL="171450" indent="-171450" algn="just">
              <a:buFont typeface="Arial" panose="020B0604020202020204" pitchFamily="34" charset="0"/>
              <a:buChar char="•"/>
            </a:pPr>
            <a:r>
              <a:rPr lang="es-CL" sz="1200" b="0" i="0" u="none" strike="noStrike" cap="none" dirty="0">
                <a:solidFill>
                  <a:srgbClr val="000000"/>
                </a:solidFill>
                <a:latin typeface="Calibri" panose="020F0502020204030204" pitchFamily="34" charset="0"/>
                <a:ea typeface="Arial"/>
                <a:cs typeface="Calibri" panose="020F0502020204030204" pitchFamily="34" charset="0"/>
                <a:sym typeface="Arial"/>
              </a:rPr>
              <a:t>Si en una cláusula SELECT se incluye una función de grupo y además se selecciona una columna individual, ésta se DEBE incluir en la cláusula GROUP BY. Si no se incluye dicha columna en la cláusula GROUP BY se produce el error ORA-00937.</a:t>
            </a:r>
          </a:p>
          <a:p>
            <a:pPr marL="171450" indent="-171450" algn="just">
              <a:buFont typeface="Arial" panose="020B0604020202020204" pitchFamily="34" charset="0"/>
              <a:buChar char="•"/>
            </a:pPr>
            <a:r>
              <a:rPr lang="es-CL" sz="1200" b="0" i="0" u="none" strike="noStrike" cap="none" dirty="0">
                <a:solidFill>
                  <a:srgbClr val="000000"/>
                </a:solidFill>
                <a:latin typeface="Calibri" panose="020F0502020204030204" pitchFamily="34" charset="0"/>
                <a:ea typeface="Arial"/>
                <a:cs typeface="Calibri" panose="020F0502020204030204" pitchFamily="34" charset="0"/>
                <a:sym typeface="Arial"/>
              </a:rPr>
              <a:t>Usando la cláusula WHERE se pueden excluir filas antes de que se dividan en grupos.</a:t>
            </a:r>
          </a:p>
          <a:p>
            <a:pPr marL="171450" indent="-171450" algn="just">
              <a:buFont typeface="Arial" panose="020B0604020202020204" pitchFamily="34" charset="0"/>
              <a:buChar char="•"/>
            </a:pPr>
            <a:r>
              <a:rPr lang="es-CL" sz="1200" b="0" i="0" u="none" strike="noStrike" cap="none" dirty="0">
                <a:solidFill>
                  <a:srgbClr val="000000"/>
                </a:solidFill>
                <a:latin typeface="Calibri" panose="020F0502020204030204" pitchFamily="34" charset="0"/>
                <a:ea typeface="Arial"/>
                <a:cs typeface="Calibri" panose="020F0502020204030204" pitchFamily="34" charset="0"/>
                <a:sym typeface="Arial"/>
              </a:rPr>
              <a:t>Todas las columnas que no están incluidas en las funciones de grupos se deben incluir en la cláusula GROUP BY.</a:t>
            </a:r>
          </a:p>
          <a:p>
            <a:pPr marL="171450" indent="-171450" algn="just">
              <a:buFont typeface="Arial" panose="020B0604020202020204" pitchFamily="34" charset="0"/>
              <a:buChar char="•"/>
            </a:pPr>
            <a:r>
              <a:rPr lang="es-CL" sz="1200" b="0" i="0" u="none" strike="noStrike" cap="none" dirty="0">
                <a:solidFill>
                  <a:srgbClr val="000000"/>
                </a:solidFill>
                <a:latin typeface="Calibri" panose="020F0502020204030204" pitchFamily="34" charset="0"/>
                <a:ea typeface="Arial"/>
                <a:cs typeface="Calibri" panose="020F0502020204030204" pitchFamily="34" charset="0"/>
                <a:sym typeface="Arial"/>
              </a:rPr>
              <a:t>No se pueden utilizar columnas alias en la cláusula GROUP BY.</a:t>
            </a:r>
          </a:p>
          <a:p>
            <a:pPr marL="171450" indent="-171450" algn="just">
              <a:buFont typeface="Arial" panose="020B0604020202020204" pitchFamily="34" charset="0"/>
              <a:buChar char="•"/>
            </a:pPr>
            <a:r>
              <a:rPr lang="es-CL" sz="1200" b="0" i="0" u="none" strike="noStrike" cap="none" dirty="0">
                <a:solidFill>
                  <a:srgbClr val="000000"/>
                </a:solidFill>
                <a:latin typeface="Calibri" panose="020F0502020204030204" pitchFamily="34" charset="0"/>
                <a:ea typeface="Arial"/>
                <a:cs typeface="Calibri" panose="020F0502020204030204" pitchFamily="34" charset="0"/>
                <a:sym typeface="Arial"/>
              </a:rPr>
              <a:t>Las columnas de la cláusula GROUP BY no es necesario que estén en la cláusula SELECT, sin embargo esto hace que la información que se entrega no sea muy clara. </a:t>
            </a:r>
          </a:p>
        </p:txBody>
      </p:sp>
    </p:spTree>
    <p:extLst>
      <p:ext uri="{BB962C8B-B14F-4D97-AF65-F5344CB8AC3E}">
        <p14:creationId xmlns:p14="http://schemas.microsoft.com/office/powerpoint/2010/main" val="36999600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s-CL" sz="1200" b="1" i="0" u="none" strike="noStrike" kern="1200" cap="none" spc="0" normalizeH="0" baseline="0" noProof="0" dirty="0">
                <a:ln>
                  <a:noFill/>
                </a:ln>
                <a:solidFill>
                  <a:prstClr val="black"/>
                </a:solidFill>
                <a:effectLst/>
                <a:uLnTx/>
                <a:uFillTx/>
                <a:latin typeface="Calibri"/>
                <a:ea typeface="+mn-ea"/>
                <a:cs typeface="Arial" pitchFamily="34" charset="0"/>
              </a:rPr>
              <a:t>Creando Grupos de Datos</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s-CL" sz="1200" b="0" i="0" u="none" strike="noStrike" kern="1200" cap="none" spc="0" normalizeH="0" baseline="0" noProof="0" dirty="0">
                <a:ln>
                  <a:noFill/>
                </a:ln>
                <a:solidFill>
                  <a:prstClr val="black"/>
                </a:solidFill>
                <a:effectLst/>
                <a:uLnTx/>
                <a:uFillTx/>
                <a:latin typeface="Calibri"/>
                <a:ea typeface="+mn-ea"/>
                <a:cs typeface="Arial" pitchFamily="34" charset="0"/>
              </a:rPr>
              <a:t>En la sintaxis: </a:t>
            </a:r>
          </a:p>
          <a:p>
            <a:pPr marL="171450" marR="0" lvl="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s-CL" sz="1200" b="1" i="0" u="none" strike="noStrike" kern="1200" cap="none" spc="0" normalizeH="0" baseline="0" noProof="0" dirty="0">
                <a:ln>
                  <a:noFill/>
                </a:ln>
                <a:solidFill>
                  <a:prstClr val="black"/>
                </a:solidFill>
                <a:effectLst/>
                <a:uLnTx/>
                <a:uFillTx/>
                <a:latin typeface="Calibri"/>
                <a:ea typeface="+mn-ea"/>
                <a:cs typeface="Arial" pitchFamily="34" charset="0"/>
              </a:rPr>
              <a:t>GROUP BY columnas :</a:t>
            </a:r>
            <a:r>
              <a:rPr kumimoji="0" lang="es-CL" sz="1200" b="0" i="0" u="none" strike="noStrike" kern="1200" cap="none" spc="0" normalizeH="0" baseline="0" noProof="0" dirty="0">
                <a:ln>
                  <a:noFill/>
                </a:ln>
                <a:solidFill>
                  <a:prstClr val="black"/>
                </a:solidFill>
                <a:effectLst/>
                <a:uLnTx/>
                <a:uFillTx/>
                <a:latin typeface="Calibri"/>
                <a:ea typeface="+mn-ea"/>
                <a:cs typeface="Arial" pitchFamily="34" charset="0"/>
              </a:rPr>
              <a:t> especifica las columnas cuyos valores determinan la base para agrupar las filas</a:t>
            </a:r>
          </a:p>
          <a:p>
            <a:pPr marL="0" marR="0" lvl="0" indent="0" algn="just" defTabSz="914400" rtl="0" eaLnBrk="1" fontAlgn="base" latinLnBrk="0" hangingPunct="1">
              <a:lnSpc>
                <a:spcPct val="100000"/>
              </a:lnSpc>
              <a:spcBef>
                <a:spcPct val="0"/>
              </a:spcBef>
              <a:spcAft>
                <a:spcPct val="0"/>
              </a:spcAft>
              <a:buClrTx/>
              <a:buSzTx/>
              <a:buFontTx/>
              <a:buNone/>
              <a:tabLst/>
              <a:defRPr/>
            </a:pPr>
            <a:r>
              <a:rPr kumimoji="0" lang="es-CL" sz="1200" b="0" i="0" u="none" strike="noStrike" kern="1200" cap="none" spc="0" normalizeH="0" baseline="0" noProof="0" dirty="0">
                <a:ln>
                  <a:noFill/>
                </a:ln>
                <a:solidFill>
                  <a:prstClr val="black"/>
                </a:solidFill>
                <a:effectLst/>
                <a:uLnTx/>
                <a:uFillTx/>
                <a:latin typeface="Calibri"/>
                <a:ea typeface="+mn-ea"/>
                <a:cs typeface="Arial" pitchFamily="34" charset="0"/>
              </a:rPr>
              <a:t>En la sentencia del ejemplo, se muestra por cada departamentos el salario promedio. La información se visualiza ordenada en forma ascendente por el salario promedio. A diferencia de la cláusula GROUP BY, en la cláusula ORDER BY puede ir el alias asignado a la columna de salida o puede ir la expresión ROUND(AVG(</a:t>
            </a:r>
            <a:r>
              <a:rPr kumimoji="0" lang="es-CL" sz="1200" b="0" i="0" u="none" strike="noStrike" kern="1200" cap="none" spc="0" normalizeH="0" baseline="0" noProof="0" dirty="0" err="1">
                <a:ln>
                  <a:noFill/>
                </a:ln>
                <a:solidFill>
                  <a:prstClr val="black"/>
                </a:solidFill>
                <a:effectLst/>
                <a:uLnTx/>
                <a:uFillTx/>
                <a:latin typeface="Calibri"/>
                <a:ea typeface="+mn-ea"/>
                <a:cs typeface="Arial" pitchFamily="34" charset="0"/>
              </a:rPr>
              <a:t>salary</a:t>
            </a:r>
            <a:r>
              <a:rPr kumimoji="0" lang="es-CL" sz="1200" b="0" i="0" u="none" strike="noStrike" kern="1200" cap="none" spc="0" normalizeH="0" baseline="0" noProof="0" dirty="0">
                <a:ln>
                  <a:noFill/>
                </a:ln>
                <a:solidFill>
                  <a:prstClr val="black"/>
                </a:solidFill>
                <a:effectLst/>
                <a:uLnTx/>
                <a:uFillTx/>
                <a:latin typeface="Calibri"/>
                <a:ea typeface="+mn-ea"/>
                <a:cs typeface="Arial" pitchFamily="34" charset="0"/>
              </a:rPr>
              <a:t>)).</a:t>
            </a:r>
          </a:p>
        </p:txBody>
      </p:sp>
    </p:spTree>
    <p:extLst>
      <p:ext uri="{BB962C8B-B14F-4D97-AF65-F5344CB8AC3E}">
        <p14:creationId xmlns:p14="http://schemas.microsoft.com/office/powerpoint/2010/main" val="27629337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s-MX" sz="1200" b="1" i="0" u="none" strike="noStrike" kern="1200" cap="none" spc="0" normalizeH="0" baseline="0" noProof="0" dirty="0">
                <a:ln>
                  <a:noFill/>
                </a:ln>
                <a:solidFill>
                  <a:prstClr val="black"/>
                </a:solidFill>
                <a:effectLst/>
                <a:uLnTx/>
                <a:uFillTx/>
                <a:latin typeface="Calibri"/>
                <a:ea typeface="+mn-ea"/>
                <a:cs typeface="Arial" pitchFamily="34" charset="0"/>
              </a:rPr>
              <a:t>Creando Grupos de Datos</a:t>
            </a:r>
            <a:endParaRPr kumimoji="0" lang="en-US" sz="1200" b="0" i="0" u="none" strike="noStrike" kern="1200" cap="none" spc="0" normalizeH="0" baseline="0" noProof="0" dirty="0">
              <a:ln>
                <a:noFill/>
              </a:ln>
              <a:solidFill>
                <a:prstClr val="black"/>
              </a:solidFill>
              <a:effectLst/>
              <a:uLnTx/>
              <a:uFillTx/>
              <a:latin typeface="Calibri"/>
              <a:ea typeface="+mn-ea"/>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err="1">
                <a:ln>
                  <a:noFill/>
                </a:ln>
                <a:solidFill>
                  <a:prstClr val="black"/>
                </a:solidFill>
                <a:effectLst/>
                <a:uLnTx/>
                <a:uFillTx/>
                <a:latin typeface="Calibri"/>
                <a:ea typeface="+mn-ea"/>
                <a:cs typeface="Arial" pitchFamily="34" charset="0"/>
              </a:rPr>
              <a:t>En</a:t>
            </a:r>
            <a:r>
              <a:rPr kumimoji="0" lang="en-US" sz="1200" b="0" i="0" u="none" strike="noStrike" kern="1200" cap="none" spc="0" normalizeH="0" baseline="0" noProof="0" dirty="0">
                <a:ln>
                  <a:noFill/>
                </a:ln>
                <a:solidFill>
                  <a:prstClr val="black"/>
                </a:solidFill>
                <a:effectLst/>
                <a:uLnTx/>
                <a:uFillTx/>
                <a:latin typeface="Calibri"/>
                <a:ea typeface="+mn-ea"/>
                <a:cs typeface="Arial" pitchFamily="34" charset="0"/>
              </a:rPr>
              <a:t> la </a:t>
            </a:r>
            <a:r>
              <a:rPr kumimoji="0" lang="en-US" sz="1200" b="0" i="0" u="none" strike="noStrike" kern="1200" cap="none" spc="0" normalizeH="0" baseline="0" noProof="0" dirty="0" err="1">
                <a:ln>
                  <a:noFill/>
                </a:ln>
                <a:solidFill>
                  <a:prstClr val="black"/>
                </a:solidFill>
                <a:effectLst/>
                <a:uLnTx/>
                <a:uFillTx/>
                <a:latin typeface="Calibri"/>
                <a:ea typeface="+mn-ea"/>
                <a:cs typeface="Arial" pitchFamily="34" charset="0"/>
              </a:rPr>
              <a:t>sentencia</a:t>
            </a:r>
            <a:r>
              <a:rPr kumimoji="0" lang="en-US" sz="1200" b="0" i="0" u="none" strike="noStrike" kern="1200" cap="none" spc="0" normalizeH="0" baseline="0" noProof="0" dirty="0">
                <a:ln>
                  <a:noFill/>
                </a:ln>
                <a:solidFill>
                  <a:prstClr val="black"/>
                </a:solidFill>
                <a:effectLst/>
                <a:uLnTx/>
                <a:uFillTx/>
                <a:latin typeface="Calibri"/>
                <a:ea typeface="+mn-ea"/>
                <a:cs typeface="Arial" pitchFamily="34" charset="0"/>
              </a:rPr>
              <a:t> del </a:t>
            </a:r>
            <a:r>
              <a:rPr kumimoji="0" lang="en-US" sz="1200" b="0" i="0" u="none" strike="noStrike" kern="1200" cap="none" spc="0" normalizeH="0" baseline="0" noProof="0" dirty="0" err="1">
                <a:ln>
                  <a:noFill/>
                </a:ln>
                <a:solidFill>
                  <a:prstClr val="black"/>
                </a:solidFill>
                <a:effectLst/>
                <a:uLnTx/>
                <a:uFillTx/>
                <a:latin typeface="Calibri"/>
                <a:ea typeface="+mn-ea"/>
                <a:cs typeface="Arial" pitchFamily="34" charset="0"/>
              </a:rPr>
              <a:t>ejemplo</a:t>
            </a:r>
            <a:r>
              <a:rPr kumimoji="0" lang="en-US" sz="1200" b="0" i="0" u="none" strike="noStrike" kern="1200" cap="none" spc="0" normalizeH="0" baseline="0" noProof="0" dirty="0">
                <a:ln>
                  <a:noFill/>
                </a:ln>
                <a:solidFill>
                  <a:prstClr val="black"/>
                </a:solidFill>
                <a:effectLst/>
                <a:uLnTx/>
                <a:uFillTx/>
                <a:latin typeface="Calibri"/>
                <a:ea typeface="+mn-ea"/>
                <a:cs typeface="Arial" pitchFamily="34" charset="0"/>
              </a:rPr>
              <a:t>,  se </a:t>
            </a:r>
            <a:r>
              <a:rPr kumimoji="0" lang="en-US" sz="1200" b="0" i="0" u="none" strike="noStrike" kern="1200" cap="none" spc="0" normalizeH="0" baseline="0" noProof="0" dirty="0" err="1">
                <a:ln>
                  <a:noFill/>
                </a:ln>
                <a:solidFill>
                  <a:prstClr val="black"/>
                </a:solidFill>
                <a:effectLst/>
                <a:uLnTx/>
                <a:uFillTx/>
                <a:latin typeface="Calibri"/>
                <a:ea typeface="+mn-ea"/>
                <a:cs typeface="Arial" pitchFamily="34" charset="0"/>
              </a:rPr>
              <a:t>muestra</a:t>
            </a:r>
            <a:r>
              <a:rPr kumimoji="0" lang="en-US" sz="1200" b="0" i="0" u="none" strike="noStrike" kern="1200" cap="none" spc="0" normalizeH="0" baseline="0" noProof="0" dirty="0">
                <a:ln>
                  <a:noFill/>
                </a:ln>
                <a:solidFill>
                  <a:prstClr val="black"/>
                </a:solidFill>
                <a:effectLst/>
                <a:uLnTx/>
                <a:uFillTx/>
                <a:latin typeface="Calibri"/>
                <a:ea typeface="+mn-ea"/>
                <a:cs typeface="Arial" pitchFamily="34" charset="0"/>
              </a:rPr>
              <a:t> la </a:t>
            </a:r>
            <a:r>
              <a:rPr kumimoji="0" lang="en-US" sz="1200" b="0" i="0" u="none" strike="noStrike" kern="1200" cap="none" spc="0" normalizeH="0" baseline="0" noProof="0" dirty="0" err="1">
                <a:ln>
                  <a:noFill/>
                </a:ln>
                <a:solidFill>
                  <a:prstClr val="black"/>
                </a:solidFill>
                <a:effectLst/>
                <a:uLnTx/>
                <a:uFillTx/>
                <a:latin typeface="Calibri"/>
                <a:ea typeface="+mn-ea"/>
                <a:cs typeface="Arial" pitchFamily="34" charset="0"/>
              </a:rPr>
              <a:t>identificación</a:t>
            </a:r>
            <a:r>
              <a:rPr kumimoji="0" lang="en-US" sz="1200" b="0" i="0" u="none" strike="noStrike" kern="1200" cap="none" spc="0" normalizeH="0" baseline="0" noProof="0" dirty="0">
                <a:ln>
                  <a:noFill/>
                </a:ln>
                <a:solidFill>
                  <a:prstClr val="black"/>
                </a:solidFill>
                <a:effectLst/>
                <a:uLnTx/>
                <a:uFillTx/>
                <a:latin typeface="Calibri"/>
                <a:ea typeface="+mn-ea"/>
                <a:cs typeface="Arial" pitchFamily="34" charset="0"/>
              </a:rPr>
              <a:t> del </a:t>
            </a:r>
            <a:r>
              <a:rPr kumimoji="0" lang="en-US" sz="1200" b="0" i="0" u="none" strike="noStrike" kern="1200" cap="none" spc="0" normalizeH="0" baseline="0" noProof="0" dirty="0" err="1">
                <a:ln>
                  <a:noFill/>
                </a:ln>
                <a:solidFill>
                  <a:prstClr val="black"/>
                </a:solidFill>
                <a:effectLst/>
                <a:uLnTx/>
                <a:uFillTx/>
                <a:latin typeface="Calibri"/>
                <a:ea typeface="+mn-ea"/>
                <a:cs typeface="Arial" pitchFamily="34" charset="0"/>
              </a:rPr>
              <a:t>trabajo</a:t>
            </a:r>
            <a:r>
              <a:rPr kumimoji="0" lang="en-US" sz="1200" b="0" i="0" u="none" strike="noStrike" kern="1200" cap="none" spc="0" normalizeH="0" baseline="0" noProof="0" dirty="0">
                <a:ln>
                  <a:noFill/>
                </a:ln>
                <a:solidFill>
                  <a:prstClr val="black"/>
                </a:solidFill>
                <a:effectLst/>
                <a:uLnTx/>
                <a:uFillTx/>
                <a:latin typeface="Calibri"/>
                <a:ea typeface="+mn-ea"/>
                <a:cs typeface="Arial" pitchFamily="34" charset="0"/>
              </a:rPr>
              <a:t> y el </a:t>
            </a:r>
            <a:r>
              <a:rPr kumimoji="0" lang="en-US" sz="1200" b="0" i="0" u="none" strike="noStrike" kern="1200" cap="none" spc="0" normalizeH="0" baseline="0" noProof="0" dirty="0" err="1">
                <a:ln>
                  <a:noFill/>
                </a:ln>
                <a:solidFill>
                  <a:prstClr val="black"/>
                </a:solidFill>
                <a:effectLst/>
                <a:uLnTx/>
                <a:uFillTx/>
                <a:latin typeface="Calibri"/>
                <a:ea typeface="+mn-ea"/>
                <a:cs typeface="Arial" pitchFamily="34" charset="0"/>
              </a:rPr>
              <a:t>salario</a:t>
            </a:r>
            <a:r>
              <a:rPr kumimoji="0" lang="en-US" sz="1200" b="0" i="0" u="none" strike="noStrike" kern="1200" cap="none" spc="0" normalizeH="0" baseline="0" noProof="0" dirty="0">
                <a:ln>
                  <a:noFill/>
                </a:ln>
                <a:solidFill>
                  <a:prstClr val="black"/>
                </a:solidFill>
                <a:effectLst/>
                <a:uLnTx/>
                <a:uFillTx/>
                <a:latin typeface="Calibri"/>
                <a:ea typeface="+mn-ea"/>
                <a:cs typeface="Arial" pitchFamily="34" charset="0"/>
              </a:rPr>
              <a:t> </a:t>
            </a:r>
            <a:r>
              <a:rPr kumimoji="0" lang="en-US" sz="1200" b="0" i="0" u="none" strike="noStrike" kern="1200" cap="none" spc="0" normalizeH="0" baseline="0" noProof="0" dirty="0" err="1">
                <a:ln>
                  <a:noFill/>
                </a:ln>
                <a:solidFill>
                  <a:prstClr val="black"/>
                </a:solidFill>
                <a:effectLst/>
                <a:uLnTx/>
                <a:uFillTx/>
                <a:latin typeface="Calibri"/>
                <a:ea typeface="+mn-ea"/>
                <a:cs typeface="Arial" pitchFamily="34" charset="0"/>
              </a:rPr>
              <a:t>promedio</a:t>
            </a:r>
            <a:r>
              <a:rPr kumimoji="0" lang="en-US" sz="1200" b="0" i="0" u="none" strike="noStrike" kern="1200" cap="none" spc="0" normalizeH="0" baseline="0" noProof="0" dirty="0">
                <a:ln>
                  <a:noFill/>
                </a:ln>
                <a:solidFill>
                  <a:prstClr val="black"/>
                </a:solidFill>
                <a:effectLst/>
                <a:uLnTx/>
                <a:uFillTx/>
                <a:latin typeface="Calibri"/>
                <a:ea typeface="+mn-ea"/>
                <a:cs typeface="Arial" pitchFamily="34" charset="0"/>
              </a:rPr>
              <a:t> por </a:t>
            </a:r>
            <a:r>
              <a:rPr kumimoji="0" lang="en-US" sz="1200" b="0" i="0" u="none" strike="noStrike" kern="1200" cap="none" spc="0" normalizeH="0" baseline="0" noProof="0" dirty="0" err="1">
                <a:ln>
                  <a:noFill/>
                </a:ln>
                <a:solidFill>
                  <a:prstClr val="black"/>
                </a:solidFill>
                <a:effectLst/>
                <a:uLnTx/>
                <a:uFillTx/>
                <a:latin typeface="Calibri"/>
                <a:ea typeface="+mn-ea"/>
                <a:cs typeface="Arial" pitchFamily="34" charset="0"/>
              </a:rPr>
              <a:t>cada</a:t>
            </a:r>
            <a:r>
              <a:rPr kumimoji="0" lang="en-US" sz="1200" b="0" i="0" u="none" strike="noStrike" kern="1200" cap="none" spc="0" normalizeH="0" baseline="0" noProof="0" dirty="0">
                <a:ln>
                  <a:noFill/>
                </a:ln>
                <a:solidFill>
                  <a:prstClr val="black"/>
                </a:solidFill>
                <a:effectLst/>
                <a:uLnTx/>
                <a:uFillTx/>
                <a:latin typeface="Calibri"/>
                <a:ea typeface="+mn-ea"/>
                <a:cs typeface="Arial" pitchFamily="34" charset="0"/>
              </a:rPr>
              <a:t> </a:t>
            </a:r>
            <a:r>
              <a:rPr kumimoji="0" lang="en-US" sz="1200" b="0" i="0" u="none" strike="noStrike" kern="1200" cap="none" spc="0" normalizeH="0" baseline="0" noProof="0" dirty="0" err="1">
                <a:ln>
                  <a:noFill/>
                </a:ln>
                <a:solidFill>
                  <a:prstClr val="black"/>
                </a:solidFill>
                <a:effectLst/>
                <a:uLnTx/>
                <a:uFillTx/>
                <a:latin typeface="Calibri"/>
                <a:ea typeface="+mn-ea"/>
                <a:cs typeface="Arial" pitchFamily="34" charset="0"/>
              </a:rPr>
              <a:t>trabajao</a:t>
            </a:r>
            <a:r>
              <a:rPr kumimoji="0" lang="en-US" sz="1200" b="0" i="0" u="none" strike="noStrike" kern="1200" cap="none" spc="0" normalizeH="0" baseline="0" noProof="0" dirty="0">
                <a:ln>
                  <a:noFill/>
                </a:ln>
                <a:solidFill>
                  <a:prstClr val="black"/>
                </a:solidFill>
                <a:effectLst/>
                <a:uLnTx/>
                <a:uFillTx/>
                <a:latin typeface="Calibri"/>
                <a:ea typeface="+mn-ea"/>
                <a:cs typeface="Arial" pitchFamily="34" charset="0"/>
              </a:rPr>
              <a:t>. </a:t>
            </a:r>
            <a:r>
              <a:rPr kumimoji="0" lang="en-US" sz="1200" b="0" i="0" u="none" strike="noStrike" kern="1200" cap="none" spc="0" normalizeH="0" baseline="0" noProof="0" dirty="0" err="1">
                <a:ln>
                  <a:noFill/>
                </a:ln>
                <a:solidFill>
                  <a:prstClr val="black"/>
                </a:solidFill>
                <a:effectLst/>
                <a:uLnTx/>
                <a:uFillTx/>
                <a:latin typeface="Calibri"/>
                <a:ea typeface="+mn-ea"/>
                <a:cs typeface="Arial" pitchFamily="34" charset="0"/>
              </a:rPr>
              <a:t>Esta</a:t>
            </a:r>
            <a:r>
              <a:rPr kumimoji="0" lang="en-US" sz="1200" b="0" i="0" u="none" strike="noStrike" kern="1200" cap="none" spc="0" normalizeH="0" baseline="0" noProof="0" dirty="0">
                <a:ln>
                  <a:noFill/>
                </a:ln>
                <a:solidFill>
                  <a:prstClr val="black"/>
                </a:solidFill>
                <a:effectLst/>
                <a:uLnTx/>
                <a:uFillTx/>
                <a:latin typeface="Calibri"/>
                <a:ea typeface="+mn-ea"/>
                <a:cs typeface="Arial" pitchFamily="34" charset="0"/>
              </a:rPr>
              <a:t> </a:t>
            </a:r>
            <a:r>
              <a:rPr kumimoji="0" lang="en-US" sz="1200" b="0" i="0" u="none" strike="noStrike" kern="1200" cap="none" spc="0" normalizeH="0" baseline="0" noProof="0" dirty="0" err="1">
                <a:ln>
                  <a:noFill/>
                </a:ln>
                <a:solidFill>
                  <a:prstClr val="black"/>
                </a:solidFill>
                <a:effectLst/>
                <a:uLnTx/>
                <a:uFillTx/>
                <a:latin typeface="Calibri"/>
                <a:ea typeface="+mn-ea"/>
                <a:cs typeface="Arial" pitchFamily="34" charset="0"/>
              </a:rPr>
              <a:t>información</a:t>
            </a:r>
            <a:r>
              <a:rPr kumimoji="0" lang="en-US" sz="1200" b="0" i="0" u="none" strike="noStrike" kern="1200" cap="none" spc="0" normalizeH="0" baseline="0" noProof="0" dirty="0">
                <a:ln>
                  <a:noFill/>
                </a:ln>
                <a:solidFill>
                  <a:prstClr val="black"/>
                </a:solidFill>
                <a:effectLst/>
                <a:uLnTx/>
                <a:uFillTx/>
                <a:latin typeface="Calibri"/>
                <a:ea typeface="+mn-ea"/>
                <a:cs typeface="Arial" pitchFamily="34" charset="0"/>
              </a:rPr>
              <a:t> se </a:t>
            </a:r>
            <a:r>
              <a:rPr kumimoji="0" lang="en-US" sz="1200" b="0" i="0" u="none" strike="noStrike" kern="1200" cap="none" spc="0" normalizeH="0" baseline="0" noProof="0" dirty="0" err="1">
                <a:ln>
                  <a:noFill/>
                </a:ln>
                <a:solidFill>
                  <a:prstClr val="black"/>
                </a:solidFill>
                <a:effectLst/>
                <a:uLnTx/>
                <a:uFillTx/>
                <a:latin typeface="Calibri"/>
                <a:ea typeface="+mn-ea"/>
                <a:cs typeface="Arial" pitchFamily="34" charset="0"/>
              </a:rPr>
              <a:t>muestra</a:t>
            </a:r>
            <a:r>
              <a:rPr kumimoji="0" lang="en-US" sz="1200" b="0" i="0" u="none" strike="noStrike" kern="1200" cap="none" spc="0" normalizeH="0" baseline="0" noProof="0" dirty="0">
                <a:ln>
                  <a:noFill/>
                </a:ln>
                <a:solidFill>
                  <a:prstClr val="black"/>
                </a:solidFill>
                <a:effectLst/>
                <a:uLnTx/>
                <a:uFillTx/>
                <a:latin typeface="Calibri"/>
                <a:ea typeface="+mn-ea"/>
                <a:cs typeface="Arial" pitchFamily="34" charset="0"/>
              </a:rPr>
              <a:t> por </a:t>
            </a:r>
            <a:r>
              <a:rPr kumimoji="0" lang="en-US" sz="1200" b="0" i="0" u="none" strike="noStrike" kern="1200" cap="none" spc="0" normalizeH="0" baseline="0" noProof="0" dirty="0" err="1">
                <a:ln>
                  <a:noFill/>
                </a:ln>
                <a:solidFill>
                  <a:prstClr val="black"/>
                </a:solidFill>
                <a:effectLst/>
                <a:uLnTx/>
                <a:uFillTx/>
                <a:latin typeface="Calibri"/>
                <a:ea typeface="+mn-ea"/>
                <a:cs typeface="Arial" pitchFamily="34" charset="0"/>
              </a:rPr>
              <a:t>cada</a:t>
            </a:r>
            <a:r>
              <a:rPr kumimoji="0" lang="en-US" sz="1200" b="0" i="0" u="none" strike="noStrike" kern="1200" cap="none" spc="0" normalizeH="0" baseline="0" noProof="0" dirty="0">
                <a:ln>
                  <a:noFill/>
                </a:ln>
                <a:solidFill>
                  <a:prstClr val="black"/>
                </a:solidFill>
                <a:effectLst/>
                <a:uLnTx/>
                <a:uFillTx/>
                <a:latin typeface="Calibri"/>
                <a:ea typeface="+mn-ea"/>
                <a:cs typeface="Arial" pitchFamily="34" charset="0"/>
              </a:rPr>
              <a:t> </a:t>
            </a:r>
            <a:r>
              <a:rPr kumimoji="0" lang="en-US" sz="1200" b="0" i="0" u="none" strike="noStrike" kern="1200" cap="none" spc="0" normalizeH="0" baseline="0" noProof="0" dirty="0" err="1">
                <a:ln>
                  <a:noFill/>
                </a:ln>
                <a:solidFill>
                  <a:prstClr val="black"/>
                </a:solidFill>
                <a:effectLst/>
                <a:uLnTx/>
                <a:uFillTx/>
                <a:latin typeface="Calibri"/>
                <a:ea typeface="+mn-ea"/>
                <a:cs typeface="Arial" pitchFamily="34" charset="0"/>
              </a:rPr>
              <a:t>trabajo</a:t>
            </a:r>
            <a:r>
              <a:rPr kumimoji="0" lang="en-US" sz="1200" b="0" i="0" u="none" strike="noStrike" kern="1200" cap="none" spc="0" normalizeH="0" baseline="0" noProof="0" dirty="0">
                <a:ln>
                  <a:noFill/>
                </a:ln>
                <a:solidFill>
                  <a:prstClr val="black"/>
                </a:solidFill>
                <a:effectLst/>
                <a:uLnTx/>
                <a:uFillTx/>
                <a:latin typeface="Calibri"/>
                <a:ea typeface="+mn-ea"/>
                <a:cs typeface="Arial" pitchFamily="34" charset="0"/>
              </a:rPr>
              <a:t> que </a:t>
            </a:r>
            <a:r>
              <a:rPr kumimoji="0" lang="en-US" sz="1200" b="0" i="0" u="none" strike="noStrike" kern="1200" cap="none" spc="0" normalizeH="0" baseline="0" noProof="0" dirty="0" err="1">
                <a:ln>
                  <a:noFill/>
                </a:ln>
                <a:solidFill>
                  <a:prstClr val="black"/>
                </a:solidFill>
                <a:effectLst/>
                <a:uLnTx/>
                <a:uFillTx/>
                <a:latin typeface="Calibri"/>
                <a:ea typeface="+mn-ea"/>
                <a:cs typeface="Arial" pitchFamily="34" charset="0"/>
              </a:rPr>
              <a:t>contenga</a:t>
            </a:r>
            <a:r>
              <a:rPr kumimoji="0" lang="en-US" sz="1200" b="0" i="0" u="none" strike="noStrike" kern="1200" cap="none" spc="0" normalizeH="0" baseline="0" noProof="0" dirty="0">
                <a:ln>
                  <a:noFill/>
                </a:ln>
                <a:solidFill>
                  <a:prstClr val="black"/>
                </a:solidFill>
                <a:effectLst/>
                <a:uLnTx/>
                <a:uFillTx/>
                <a:latin typeface="Calibri"/>
                <a:ea typeface="+mn-ea"/>
                <a:cs typeface="Arial" pitchFamily="34" charset="0"/>
              </a:rPr>
              <a:t> la </a:t>
            </a:r>
            <a:r>
              <a:rPr kumimoji="0" lang="en-US" sz="1200" b="0" i="0" u="none" strike="noStrike" kern="1200" cap="none" spc="0" normalizeH="0" baseline="0" noProof="0" dirty="0" err="1">
                <a:ln>
                  <a:noFill/>
                </a:ln>
                <a:solidFill>
                  <a:prstClr val="black"/>
                </a:solidFill>
                <a:effectLst/>
                <a:uLnTx/>
                <a:uFillTx/>
                <a:latin typeface="Calibri"/>
                <a:ea typeface="+mn-ea"/>
                <a:cs typeface="Arial" pitchFamily="34" charset="0"/>
              </a:rPr>
              <a:t>letra</a:t>
            </a:r>
            <a:r>
              <a:rPr kumimoji="0" lang="en-US" sz="1200" b="0" i="0" u="none" strike="noStrike" kern="1200" cap="none" spc="0" normalizeH="0" baseline="0" noProof="0" dirty="0">
                <a:ln>
                  <a:noFill/>
                </a:ln>
                <a:solidFill>
                  <a:prstClr val="black"/>
                </a:solidFill>
                <a:effectLst/>
                <a:uLnTx/>
                <a:uFillTx/>
                <a:latin typeface="Calibri"/>
                <a:ea typeface="+mn-ea"/>
                <a:cs typeface="Arial" pitchFamily="34" charset="0"/>
              </a:rPr>
              <a:t> A.</a:t>
            </a:r>
            <a:endParaRPr kumimoji="0" lang="es-MX" sz="1200" b="1" i="0" u="none" strike="noStrike" kern="1200" cap="none" spc="0" normalizeH="0" baseline="0" noProof="0" dirty="0">
              <a:ln>
                <a:noFill/>
              </a:ln>
              <a:solidFill>
                <a:prstClr val="black"/>
              </a:solidFill>
              <a:effectLst/>
              <a:uLnTx/>
              <a:uFillTx/>
              <a:latin typeface="Calibri"/>
              <a:ea typeface="+mn-ea"/>
              <a:cs typeface="Arial" pitchFamily="34" charset="0"/>
            </a:endParaRPr>
          </a:p>
        </p:txBody>
      </p:sp>
    </p:spTree>
    <p:extLst>
      <p:ext uri="{BB962C8B-B14F-4D97-AF65-F5344CB8AC3E}">
        <p14:creationId xmlns:p14="http://schemas.microsoft.com/office/powerpoint/2010/main" val="11075260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marR="0" lvl="0" indent="0" algn="just" defTabSz="914400" rtl="0" eaLnBrk="1" fontAlgn="base" latinLnBrk="0" hangingPunct="1">
              <a:lnSpc>
                <a:spcPct val="100000"/>
              </a:lnSpc>
              <a:spcBef>
                <a:spcPct val="0"/>
              </a:spcBef>
              <a:spcAft>
                <a:spcPct val="0"/>
              </a:spcAft>
              <a:buClrTx/>
              <a:buSzTx/>
              <a:buFontTx/>
              <a:buNone/>
              <a:tabLst/>
              <a:defRPr/>
            </a:pPr>
            <a:r>
              <a:rPr kumimoji="0" lang="es-MX" sz="1200" b="1" i="0" u="none" strike="noStrike" kern="1200" cap="none" spc="0" normalizeH="0" baseline="0" noProof="0" dirty="0">
                <a:ln>
                  <a:noFill/>
                </a:ln>
                <a:solidFill>
                  <a:prstClr val="black"/>
                </a:solidFill>
                <a:effectLst/>
                <a:uLnTx/>
                <a:uFillTx/>
                <a:latin typeface="Calibri"/>
                <a:ea typeface="+mn-ea"/>
                <a:cs typeface="Arial" pitchFamily="34" charset="0"/>
              </a:rPr>
              <a:t>Creando Grupos de Datos</a:t>
            </a:r>
            <a:endParaRPr kumimoji="0" lang="en-US" sz="1200" b="0" i="0" u="none" strike="noStrike" kern="1200" cap="none" spc="0" normalizeH="0" baseline="0" noProof="0" dirty="0">
              <a:ln>
                <a:noFill/>
              </a:ln>
              <a:solidFill>
                <a:prstClr val="black"/>
              </a:solidFill>
              <a:effectLst/>
              <a:uLnTx/>
              <a:uFillTx/>
              <a:latin typeface="Calibri"/>
              <a:ea typeface="+mn-ea"/>
              <a:cs typeface="Arial" pitchFamily="34" charset="0"/>
            </a:endParaRPr>
          </a:p>
          <a:p>
            <a:pPr marL="0" marR="0" lvl="0" indent="0" algn="just"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a:ea typeface="+mn-ea"/>
                <a:cs typeface="Arial" pitchFamily="34" charset="0"/>
              </a:rPr>
              <a:t>El </a:t>
            </a:r>
            <a:r>
              <a:rPr kumimoji="0" lang="en-US" sz="1200" b="0" i="0" u="none" strike="noStrike" kern="1200" cap="none" spc="0" normalizeH="0" baseline="0" noProof="0" dirty="0" err="1">
                <a:ln>
                  <a:noFill/>
                </a:ln>
                <a:solidFill>
                  <a:prstClr val="black"/>
                </a:solidFill>
                <a:effectLst/>
                <a:uLnTx/>
                <a:uFillTx/>
                <a:latin typeface="Calibri"/>
                <a:ea typeface="+mn-ea"/>
                <a:cs typeface="Arial" pitchFamily="34" charset="0"/>
              </a:rPr>
              <a:t>ejemplo</a:t>
            </a:r>
            <a:r>
              <a:rPr kumimoji="0" lang="en-US" sz="1200" b="0" i="0" u="none" strike="noStrike" kern="1200" cap="none" spc="0" normalizeH="0" baseline="0" noProof="0" dirty="0">
                <a:ln>
                  <a:noFill/>
                </a:ln>
                <a:solidFill>
                  <a:prstClr val="black"/>
                </a:solidFill>
                <a:effectLst/>
                <a:uLnTx/>
                <a:uFillTx/>
                <a:latin typeface="Calibri"/>
                <a:ea typeface="+mn-ea"/>
                <a:cs typeface="Arial" pitchFamily="34" charset="0"/>
              </a:rPr>
              <a:t> </a:t>
            </a:r>
            <a:r>
              <a:rPr kumimoji="0" lang="en-US" sz="1200" b="0" i="0" u="none" strike="noStrike" kern="1200" cap="none" spc="0" normalizeH="0" baseline="0" noProof="0" dirty="0" err="1">
                <a:ln>
                  <a:noFill/>
                </a:ln>
                <a:solidFill>
                  <a:prstClr val="black"/>
                </a:solidFill>
                <a:effectLst/>
                <a:uLnTx/>
                <a:uFillTx/>
                <a:latin typeface="Calibri"/>
                <a:ea typeface="+mn-ea"/>
                <a:cs typeface="Arial" pitchFamily="34" charset="0"/>
              </a:rPr>
              <a:t>muestra</a:t>
            </a:r>
            <a:r>
              <a:rPr kumimoji="0" lang="en-US" sz="1200" b="0" i="0" u="none" strike="noStrike" kern="1200" cap="none" spc="0" normalizeH="0" baseline="0" noProof="0" dirty="0">
                <a:ln>
                  <a:noFill/>
                </a:ln>
                <a:solidFill>
                  <a:prstClr val="black"/>
                </a:solidFill>
                <a:effectLst/>
                <a:uLnTx/>
                <a:uFillTx/>
                <a:latin typeface="Calibri"/>
                <a:ea typeface="+mn-ea"/>
                <a:cs typeface="Arial" pitchFamily="34" charset="0"/>
              </a:rPr>
              <a:t> </a:t>
            </a:r>
            <a:r>
              <a:rPr kumimoji="0" lang="en-US" sz="1200" b="0" i="0" u="none" strike="noStrike" kern="1200" cap="none" spc="0" normalizeH="0" baseline="0" noProof="0" dirty="0" err="1">
                <a:ln>
                  <a:noFill/>
                </a:ln>
                <a:solidFill>
                  <a:prstClr val="black"/>
                </a:solidFill>
                <a:effectLst/>
                <a:uLnTx/>
                <a:uFillTx/>
                <a:latin typeface="Calibri"/>
                <a:ea typeface="+mn-ea"/>
                <a:cs typeface="Arial" pitchFamily="34" charset="0"/>
              </a:rPr>
              <a:t>cuántos</a:t>
            </a:r>
            <a:r>
              <a:rPr kumimoji="0" lang="en-US" sz="1200" b="0" i="0" u="none" strike="noStrike" kern="1200" cap="none" spc="0" normalizeH="0" baseline="0" noProof="0" dirty="0">
                <a:ln>
                  <a:noFill/>
                </a:ln>
                <a:solidFill>
                  <a:prstClr val="black"/>
                </a:solidFill>
                <a:effectLst/>
                <a:uLnTx/>
                <a:uFillTx/>
                <a:latin typeface="Calibri"/>
                <a:ea typeface="+mn-ea"/>
                <a:cs typeface="Arial" pitchFamily="34" charset="0"/>
              </a:rPr>
              <a:t> </a:t>
            </a:r>
            <a:r>
              <a:rPr kumimoji="0" lang="en-US" sz="1200" b="0" i="0" u="none" strike="noStrike" kern="1200" cap="none" spc="0" normalizeH="0" baseline="0" noProof="0" dirty="0" err="1">
                <a:ln>
                  <a:noFill/>
                </a:ln>
                <a:solidFill>
                  <a:prstClr val="black"/>
                </a:solidFill>
                <a:effectLst/>
                <a:uLnTx/>
                <a:uFillTx/>
                <a:latin typeface="Calibri"/>
                <a:ea typeface="+mn-ea"/>
                <a:cs typeface="Arial" pitchFamily="34" charset="0"/>
              </a:rPr>
              <a:t>empleados</a:t>
            </a:r>
            <a:r>
              <a:rPr kumimoji="0" lang="en-US" sz="1200" b="0" i="0" u="none" strike="noStrike" kern="1200" cap="none" spc="0" normalizeH="0" baseline="0" noProof="0" dirty="0">
                <a:ln>
                  <a:noFill/>
                </a:ln>
                <a:solidFill>
                  <a:prstClr val="black"/>
                </a:solidFill>
                <a:effectLst/>
                <a:uLnTx/>
                <a:uFillTx/>
                <a:latin typeface="Calibri"/>
                <a:ea typeface="+mn-ea"/>
                <a:cs typeface="Arial" pitchFamily="34" charset="0"/>
              </a:rPr>
              <a:t> </a:t>
            </a:r>
            <a:r>
              <a:rPr kumimoji="0" lang="en-US" sz="1200" b="0" i="0" u="none" strike="noStrike" kern="1200" cap="none" spc="0" normalizeH="0" baseline="0" noProof="0" dirty="0" err="1">
                <a:ln>
                  <a:noFill/>
                </a:ln>
                <a:solidFill>
                  <a:prstClr val="black"/>
                </a:solidFill>
                <a:effectLst/>
                <a:uLnTx/>
                <a:uFillTx/>
                <a:latin typeface="Calibri"/>
                <a:ea typeface="+mn-ea"/>
                <a:cs typeface="Arial" pitchFamily="34" charset="0"/>
              </a:rPr>
              <a:t>trabajan</a:t>
            </a:r>
            <a:r>
              <a:rPr kumimoji="0" lang="en-US" sz="1200" b="0" i="0" u="none" strike="noStrike" kern="1200" cap="none" spc="0" normalizeH="0" baseline="0" noProof="0" dirty="0">
                <a:ln>
                  <a:noFill/>
                </a:ln>
                <a:solidFill>
                  <a:prstClr val="black"/>
                </a:solidFill>
                <a:effectLst/>
                <a:uLnTx/>
                <a:uFillTx/>
                <a:latin typeface="Calibri"/>
                <a:ea typeface="+mn-ea"/>
                <a:cs typeface="Arial" pitchFamily="34" charset="0"/>
              </a:rPr>
              <a:t> </a:t>
            </a:r>
            <a:r>
              <a:rPr kumimoji="0" lang="en-US" sz="1200" b="0" i="0" u="none" strike="noStrike" kern="1200" cap="none" spc="0" normalizeH="0" baseline="0" noProof="0" dirty="0" err="1">
                <a:ln>
                  <a:noFill/>
                </a:ln>
                <a:solidFill>
                  <a:prstClr val="black"/>
                </a:solidFill>
                <a:effectLst/>
                <a:uLnTx/>
                <a:uFillTx/>
                <a:latin typeface="Calibri"/>
                <a:ea typeface="+mn-ea"/>
                <a:cs typeface="Arial" pitchFamily="34" charset="0"/>
              </a:rPr>
              <a:t>en</a:t>
            </a:r>
            <a:r>
              <a:rPr kumimoji="0" lang="en-US" sz="1200" b="0" i="0" u="none" strike="noStrike" kern="1200" cap="none" spc="0" normalizeH="0" baseline="0" noProof="0" dirty="0">
                <a:ln>
                  <a:noFill/>
                </a:ln>
                <a:solidFill>
                  <a:prstClr val="black"/>
                </a:solidFill>
                <a:effectLst/>
                <a:uLnTx/>
                <a:uFillTx/>
                <a:latin typeface="Calibri"/>
                <a:ea typeface="+mn-ea"/>
                <a:cs typeface="Arial" pitchFamily="34" charset="0"/>
              </a:rPr>
              <a:t> </a:t>
            </a:r>
            <a:r>
              <a:rPr kumimoji="0" lang="en-US" sz="1200" b="0" i="0" u="none" strike="noStrike" kern="1200" cap="none" spc="0" normalizeH="0" baseline="0" noProof="0" dirty="0" err="1">
                <a:ln>
                  <a:noFill/>
                </a:ln>
                <a:solidFill>
                  <a:prstClr val="black"/>
                </a:solidFill>
                <a:effectLst/>
                <a:uLnTx/>
                <a:uFillTx/>
                <a:latin typeface="Calibri"/>
                <a:ea typeface="+mn-ea"/>
                <a:cs typeface="Arial" pitchFamily="34" charset="0"/>
              </a:rPr>
              <a:t>cada</a:t>
            </a:r>
            <a:r>
              <a:rPr kumimoji="0" lang="en-US" sz="1200" b="0" i="0" u="none" strike="noStrike" kern="1200" cap="none" spc="0" normalizeH="0" baseline="0" noProof="0" dirty="0">
                <a:ln>
                  <a:noFill/>
                </a:ln>
                <a:solidFill>
                  <a:prstClr val="black"/>
                </a:solidFill>
                <a:effectLst/>
                <a:uLnTx/>
                <a:uFillTx/>
                <a:latin typeface="Calibri"/>
                <a:ea typeface="+mn-ea"/>
                <a:cs typeface="Arial" pitchFamily="34" charset="0"/>
              </a:rPr>
              <a:t> </a:t>
            </a:r>
            <a:r>
              <a:rPr kumimoji="0" lang="en-US" sz="1200" b="0" i="0" u="none" strike="noStrike" kern="1200" cap="none" spc="0" normalizeH="0" baseline="0" noProof="0" dirty="0" err="1">
                <a:ln>
                  <a:noFill/>
                </a:ln>
                <a:solidFill>
                  <a:prstClr val="black"/>
                </a:solidFill>
                <a:effectLst/>
                <a:uLnTx/>
                <a:uFillTx/>
                <a:latin typeface="Calibri"/>
                <a:ea typeface="+mn-ea"/>
                <a:cs typeface="Arial" pitchFamily="34" charset="0"/>
              </a:rPr>
              <a:t>departamento</a:t>
            </a:r>
            <a:r>
              <a:rPr kumimoji="0" lang="en-US" sz="1200" b="0" i="0" u="none" strike="noStrike" kern="1200" cap="none" spc="0" normalizeH="0" baseline="0" noProof="0" dirty="0">
                <a:ln>
                  <a:noFill/>
                </a:ln>
                <a:solidFill>
                  <a:prstClr val="black"/>
                </a:solidFill>
                <a:effectLst/>
                <a:uLnTx/>
                <a:uFillTx/>
                <a:latin typeface="Calibri"/>
                <a:ea typeface="+mn-ea"/>
                <a:cs typeface="Arial" pitchFamily="34" charset="0"/>
              </a:rPr>
              <a:t>. La </a:t>
            </a:r>
            <a:r>
              <a:rPr kumimoji="0" lang="en-US" sz="1200" b="0" i="0" u="none" strike="noStrike" kern="1200" cap="none" spc="0" normalizeH="0" baseline="0" noProof="0" dirty="0" err="1">
                <a:ln>
                  <a:noFill/>
                </a:ln>
                <a:solidFill>
                  <a:prstClr val="black"/>
                </a:solidFill>
                <a:effectLst/>
                <a:uLnTx/>
                <a:uFillTx/>
                <a:latin typeface="Calibri"/>
                <a:ea typeface="+mn-ea"/>
                <a:cs typeface="Arial" pitchFamily="34" charset="0"/>
              </a:rPr>
              <a:t>información</a:t>
            </a:r>
            <a:r>
              <a:rPr kumimoji="0" lang="en-US" sz="1200" b="0" i="0" u="none" strike="noStrike" kern="1200" cap="none" spc="0" normalizeH="0" baseline="0" noProof="0" dirty="0">
                <a:ln>
                  <a:noFill/>
                </a:ln>
                <a:solidFill>
                  <a:prstClr val="black"/>
                </a:solidFill>
                <a:effectLst/>
                <a:uLnTx/>
                <a:uFillTx/>
                <a:latin typeface="Calibri"/>
                <a:ea typeface="+mn-ea"/>
                <a:cs typeface="Arial" pitchFamily="34" charset="0"/>
              </a:rPr>
              <a:t> se </a:t>
            </a:r>
            <a:r>
              <a:rPr kumimoji="0" lang="en-US" sz="1200" b="0" i="0" u="none" strike="noStrike" kern="1200" cap="none" spc="0" normalizeH="0" baseline="0" noProof="0" dirty="0" err="1">
                <a:ln>
                  <a:noFill/>
                </a:ln>
                <a:solidFill>
                  <a:prstClr val="black"/>
                </a:solidFill>
                <a:effectLst/>
                <a:uLnTx/>
                <a:uFillTx/>
                <a:latin typeface="Calibri"/>
                <a:ea typeface="+mn-ea"/>
                <a:cs typeface="Arial" pitchFamily="34" charset="0"/>
              </a:rPr>
              <a:t>muestra</a:t>
            </a:r>
            <a:r>
              <a:rPr kumimoji="0" lang="en-US" sz="1200" b="0" i="0" u="none" strike="noStrike" kern="1200" cap="none" spc="0" normalizeH="0" baseline="0" noProof="0" dirty="0">
                <a:ln>
                  <a:noFill/>
                </a:ln>
                <a:solidFill>
                  <a:prstClr val="black"/>
                </a:solidFill>
                <a:effectLst/>
                <a:uLnTx/>
                <a:uFillTx/>
                <a:latin typeface="Calibri"/>
                <a:ea typeface="+mn-ea"/>
                <a:cs typeface="Arial" pitchFamily="34" charset="0"/>
              </a:rPr>
              <a:t> </a:t>
            </a:r>
            <a:r>
              <a:rPr kumimoji="0" lang="en-US" sz="1200" b="0" i="0" u="none" strike="noStrike" kern="1200" cap="none" spc="0" normalizeH="0" baseline="0" noProof="0" dirty="0" err="1">
                <a:ln>
                  <a:noFill/>
                </a:ln>
                <a:solidFill>
                  <a:prstClr val="black"/>
                </a:solidFill>
                <a:effectLst/>
                <a:uLnTx/>
                <a:uFillTx/>
                <a:latin typeface="Calibri"/>
                <a:ea typeface="+mn-ea"/>
                <a:cs typeface="Arial" pitchFamily="34" charset="0"/>
              </a:rPr>
              <a:t>ordenada</a:t>
            </a:r>
            <a:r>
              <a:rPr kumimoji="0" lang="en-US" sz="1200" b="0" i="0" u="none" strike="noStrike" kern="1200" cap="none" spc="0" normalizeH="0" baseline="0" noProof="0" dirty="0">
                <a:ln>
                  <a:noFill/>
                </a:ln>
                <a:solidFill>
                  <a:prstClr val="black"/>
                </a:solidFill>
                <a:effectLst/>
                <a:uLnTx/>
                <a:uFillTx/>
                <a:latin typeface="Calibri"/>
                <a:ea typeface="+mn-ea"/>
                <a:cs typeface="Arial" pitchFamily="34" charset="0"/>
              </a:rPr>
              <a:t> </a:t>
            </a:r>
            <a:r>
              <a:rPr kumimoji="0" lang="en-US" sz="1200" b="0" i="0" u="none" strike="noStrike" kern="1200" cap="none" spc="0" normalizeH="0" baseline="0" noProof="0" dirty="0" err="1">
                <a:ln>
                  <a:noFill/>
                </a:ln>
                <a:solidFill>
                  <a:prstClr val="black"/>
                </a:solidFill>
                <a:effectLst/>
                <a:uLnTx/>
                <a:uFillTx/>
                <a:latin typeface="Calibri"/>
                <a:ea typeface="+mn-ea"/>
                <a:cs typeface="Arial" pitchFamily="34" charset="0"/>
              </a:rPr>
              <a:t>en</a:t>
            </a:r>
            <a:r>
              <a:rPr kumimoji="0" lang="en-US" sz="1200" b="0" i="0" u="none" strike="noStrike" kern="1200" cap="none" spc="0" normalizeH="0" baseline="0" noProof="0" dirty="0">
                <a:ln>
                  <a:noFill/>
                </a:ln>
                <a:solidFill>
                  <a:prstClr val="black"/>
                </a:solidFill>
                <a:effectLst/>
                <a:uLnTx/>
                <a:uFillTx/>
                <a:latin typeface="Calibri"/>
                <a:ea typeface="+mn-ea"/>
                <a:cs typeface="Arial" pitchFamily="34" charset="0"/>
              </a:rPr>
              <a:t> forma </a:t>
            </a:r>
            <a:r>
              <a:rPr kumimoji="0" lang="en-US" sz="1200" b="0" i="0" u="none" strike="noStrike" kern="1200" cap="none" spc="0" normalizeH="0" baseline="0" noProof="0" dirty="0" err="1">
                <a:ln>
                  <a:noFill/>
                </a:ln>
                <a:solidFill>
                  <a:prstClr val="black"/>
                </a:solidFill>
                <a:effectLst/>
                <a:uLnTx/>
                <a:uFillTx/>
                <a:latin typeface="Calibri"/>
                <a:ea typeface="+mn-ea"/>
                <a:cs typeface="Arial" pitchFamily="34" charset="0"/>
              </a:rPr>
              <a:t>ascendente</a:t>
            </a:r>
            <a:r>
              <a:rPr kumimoji="0" lang="en-US" sz="1200" b="0" i="0" u="none" strike="noStrike" kern="1200" cap="none" spc="0" normalizeH="0" baseline="0" noProof="0" dirty="0">
                <a:ln>
                  <a:noFill/>
                </a:ln>
                <a:solidFill>
                  <a:prstClr val="black"/>
                </a:solidFill>
                <a:effectLst/>
                <a:uLnTx/>
                <a:uFillTx/>
                <a:latin typeface="Calibri"/>
                <a:ea typeface="+mn-ea"/>
                <a:cs typeface="Arial" pitchFamily="34" charset="0"/>
              </a:rPr>
              <a:t> por </a:t>
            </a:r>
            <a:r>
              <a:rPr kumimoji="0" lang="en-US" sz="1200" b="0" i="0" u="none" strike="noStrike" kern="1200" cap="none" spc="0" normalizeH="0" baseline="0" noProof="0" dirty="0" err="1">
                <a:ln>
                  <a:noFill/>
                </a:ln>
                <a:solidFill>
                  <a:prstClr val="black"/>
                </a:solidFill>
                <a:effectLst/>
                <a:uLnTx/>
                <a:uFillTx/>
                <a:latin typeface="Calibri"/>
                <a:ea typeface="+mn-ea"/>
                <a:cs typeface="Arial" pitchFamily="34" charset="0"/>
              </a:rPr>
              <a:t>identificación</a:t>
            </a:r>
            <a:r>
              <a:rPr kumimoji="0" lang="en-US" sz="1200" b="0" i="0" u="none" strike="noStrike" kern="1200" cap="none" spc="0" normalizeH="0" baseline="0" noProof="0" dirty="0">
                <a:ln>
                  <a:noFill/>
                </a:ln>
                <a:solidFill>
                  <a:prstClr val="black"/>
                </a:solidFill>
                <a:effectLst/>
                <a:uLnTx/>
                <a:uFillTx/>
                <a:latin typeface="Calibri"/>
                <a:ea typeface="+mn-ea"/>
                <a:cs typeface="Arial" pitchFamily="34" charset="0"/>
              </a:rPr>
              <a:t> del </a:t>
            </a:r>
            <a:r>
              <a:rPr kumimoji="0" lang="en-US" sz="1200" b="0" i="0" u="none" strike="noStrike" kern="1200" cap="none" spc="0" normalizeH="0" baseline="0" noProof="0" dirty="0" err="1">
                <a:ln>
                  <a:noFill/>
                </a:ln>
                <a:solidFill>
                  <a:prstClr val="black"/>
                </a:solidFill>
                <a:effectLst/>
                <a:uLnTx/>
                <a:uFillTx/>
                <a:latin typeface="Calibri"/>
                <a:ea typeface="+mn-ea"/>
                <a:cs typeface="Arial" pitchFamily="34" charset="0"/>
              </a:rPr>
              <a:t>departamento</a:t>
            </a:r>
            <a:r>
              <a:rPr kumimoji="0" lang="en-US" sz="1200" b="0" i="0" u="none" strike="noStrike" kern="1200" cap="none" spc="0" normalizeH="0" baseline="0" noProof="0" dirty="0">
                <a:ln>
                  <a:noFill/>
                </a:ln>
                <a:solidFill>
                  <a:prstClr val="black"/>
                </a:solidFill>
                <a:effectLst/>
                <a:uLnTx/>
                <a:uFillTx/>
                <a:latin typeface="Calibri"/>
                <a:ea typeface="+mn-ea"/>
                <a:cs typeface="Arial" pitchFamily="34" charset="0"/>
              </a:rPr>
              <a:t>.</a:t>
            </a:r>
            <a:endParaRPr kumimoji="0" lang="es-MX" sz="1200" b="1" i="0" u="none" strike="noStrike" kern="1200" cap="none" spc="0" normalizeH="0" baseline="0" noProof="0" dirty="0">
              <a:ln>
                <a:noFill/>
              </a:ln>
              <a:solidFill>
                <a:prstClr val="black"/>
              </a:solidFill>
              <a:effectLst/>
              <a:uLnTx/>
              <a:uFillTx/>
              <a:latin typeface="Calibri"/>
              <a:ea typeface="+mn-ea"/>
              <a:cs typeface="Arial" pitchFamily="34" charset="0"/>
            </a:endParaRPr>
          </a:p>
        </p:txBody>
      </p:sp>
    </p:spTree>
    <p:extLst>
      <p:ext uri="{BB962C8B-B14F-4D97-AF65-F5344CB8AC3E}">
        <p14:creationId xmlns:p14="http://schemas.microsoft.com/office/powerpoint/2010/main" val="25046513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marR="0" lvl="0" indent="0" algn="just" defTabSz="914400" rtl="0" eaLnBrk="0" fontAlgn="base" latinLnBrk="0" hangingPunct="0">
              <a:lnSpc>
                <a:spcPct val="100000"/>
              </a:lnSpc>
              <a:spcBef>
                <a:spcPct val="30000"/>
              </a:spcBef>
              <a:spcAft>
                <a:spcPct val="0"/>
              </a:spcAft>
              <a:buClrTx/>
              <a:buSzTx/>
              <a:buFontTx/>
              <a:buNone/>
              <a:tabLst/>
              <a:defRPr/>
            </a:pPr>
            <a:r>
              <a:rPr kumimoji="0" lang="es-CL" sz="1200" b="1" i="0" u="none" strike="noStrike" kern="1200" cap="none" spc="0" normalizeH="0" baseline="0" noProof="0" dirty="0">
                <a:ln>
                  <a:noFill/>
                </a:ln>
                <a:solidFill>
                  <a:prstClr val="black"/>
                </a:solidFill>
                <a:effectLst/>
                <a:uLnTx/>
                <a:uFillTx/>
                <a:latin typeface="Calibri"/>
                <a:ea typeface="+mn-ea"/>
                <a:cs typeface="Arial" charset="0"/>
              </a:rPr>
              <a:t>Creando Grupos de Datos por varias Columnas</a:t>
            </a:r>
          </a:p>
          <a:p>
            <a:pPr marL="0" marR="0" lvl="0" indent="0" algn="just" defTabSz="914400" rtl="0" eaLnBrk="0" fontAlgn="base" latinLnBrk="0" hangingPunct="0">
              <a:lnSpc>
                <a:spcPct val="100000"/>
              </a:lnSpc>
              <a:spcBef>
                <a:spcPct val="30000"/>
              </a:spcBef>
              <a:spcAft>
                <a:spcPct val="0"/>
              </a:spcAft>
              <a:buClrTx/>
              <a:buSzTx/>
              <a:buFontTx/>
              <a:buNone/>
              <a:tabLst/>
              <a:defRPr/>
            </a:pPr>
            <a:r>
              <a:rPr kumimoji="0" lang="es-CL" sz="1200" b="0" i="0" u="none" strike="noStrike" kern="1200" cap="none" spc="0" normalizeH="0" baseline="0" noProof="0" dirty="0">
                <a:ln>
                  <a:noFill/>
                </a:ln>
                <a:solidFill>
                  <a:prstClr val="black"/>
                </a:solidFill>
                <a:effectLst/>
                <a:uLnTx/>
                <a:uFillTx/>
                <a:latin typeface="Calibri"/>
                <a:ea typeface="+mn-ea"/>
                <a:cs typeface="Arial" charset="0"/>
              </a:rPr>
              <a:t>Las funciones de grupos pueden tratar a toda la tabla como un solo gran grupo, pero existe el caso en que se hace necesario “dividir” la información existente en la tabla en grupos más pequeños utilizando la cláusula GROUP BY.</a:t>
            </a:r>
          </a:p>
          <a:p>
            <a:pPr marL="0" marR="0" lvl="0" indent="0" algn="just" defTabSz="914400" rtl="0" eaLnBrk="0" fontAlgn="base" latinLnBrk="0" hangingPunct="0">
              <a:lnSpc>
                <a:spcPct val="100000"/>
              </a:lnSpc>
              <a:spcBef>
                <a:spcPct val="30000"/>
              </a:spcBef>
              <a:spcAft>
                <a:spcPct val="0"/>
              </a:spcAft>
              <a:buClrTx/>
              <a:buSzTx/>
              <a:buFontTx/>
              <a:buNone/>
              <a:tabLst/>
              <a:defRPr/>
            </a:pPr>
            <a:r>
              <a:rPr kumimoji="0" lang="es-CL" sz="1200" b="0" i="0" u="none" strike="noStrike" kern="1200" cap="none" spc="0" normalizeH="0" baseline="0" noProof="0" dirty="0">
                <a:ln>
                  <a:noFill/>
                </a:ln>
                <a:solidFill>
                  <a:prstClr val="black"/>
                </a:solidFill>
                <a:effectLst/>
                <a:uLnTx/>
                <a:uFillTx/>
                <a:latin typeface="Calibri"/>
                <a:ea typeface="+mn-ea"/>
                <a:cs typeface="Arial" charset="0"/>
              </a:rPr>
              <a:t>Las filas de la tabla EMPLOYEES primero se agrupan por departamento, después por cada departamento se agrupan por trabajo para finalmente sumar los salarios de cada trabajo existentes en cada departamento.</a:t>
            </a:r>
            <a:endParaRPr kumimoji="0" lang="es-MX" sz="1200" b="1" i="0" u="none" strike="noStrike" kern="1200" cap="none" spc="0" normalizeH="0" baseline="0" noProof="0" dirty="0">
              <a:ln>
                <a:noFill/>
              </a:ln>
              <a:solidFill>
                <a:prstClr val="black"/>
              </a:solidFill>
              <a:effectLst/>
              <a:uLnTx/>
              <a:uFillTx/>
              <a:latin typeface="Calibri"/>
              <a:ea typeface="+mn-ea"/>
              <a:cs typeface="Arial" pitchFamily="34" charset="0"/>
            </a:endParaRPr>
          </a:p>
        </p:txBody>
      </p:sp>
    </p:spTree>
    <p:extLst>
      <p:ext uri="{BB962C8B-B14F-4D97-AF65-F5344CB8AC3E}">
        <p14:creationId xmlns:p14="http://schemas.microsoft.com/office/powerpoint/2010/main" val="5959167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marR="0" lvl="0" indent="0" algn="just" defTabSz="914400" rtl="0" eaLnBrk="0" fontAlgn="base" latinLnBrk="0" hangingPunct="0">
              <a:lnSpc>
                <a:spcPct val="100000"/>
              </a:lnSpc>
              <a:spcBef>
                <a:spcPct val="30000"/>
              </a:spcBef>
              <a:spcAft>
                <a:spcPct val="0"/>
              </a:spcAft>
              <a:buClrTx/>
              <a:buSzTx/>
              <a:buFontTx/>
              <a:buNone/>
              <a:tabLst/>
              <a:defRPr/>
            </a:pPr>
            <a:r>
              <a:rPr kumimoji="0" lang="es-CL" sz="1200" b="1" i="0" u="none" strike="noStrike" kern="1200" cap="none" spc="0" normalizeH="0" baseline="0" noProof="0" dirty="0">
                <a:ln>
                  <a:noFill/>
                </a:ln>
                <a:solidFill>
                  <a:prstClr val="black"/>
                </a:solidFill>
                <a:effectLst/>
                <a:uLnTx/>
                <a:uFillTx/>
                <a:latin typeface="Calibri"/>
                <a:ea typeface="+mn-ea"/>
                <a:cs typeface="Arial" charset="0"/>
              </a:rPr>
              <a:t>Creando Grupos de Datos por varias Columnas</a:t>
            </a:r>
          </a:p>
          <a:p>
            <a:pPr marL="0" marR="0" lvl="0" indent="0" algn="just" defTabSz="914400" rtl="0" eaLnBrk="1" fontAlgn="base" latinLnBrk="0" hangingPunct="1">
              <a:lnSpc>
                <a:spcPct val="100000"/>
              </a:lnSpc>
              <a:spcBef>
                <a:spcPct val="0"/>
              </a:spcBef>
              <a:spcAft>
                <a:spcPct val="0"/>
              </a:spcAft>
              <a:buClrTx/>
              <a:buSzTx/>
              <a:buFontTx/>
              <a:buNone/>
              <a:tabLst/>
              <a:defRPr/>
            </a:pPr>
            <a:r>
              <a:rPr kumimoji="0" lang="es-CL" sz="1200" b="0" i="0" u="none" strike="noStrike" kern="1200" cap="none" spc="0" normalizeH="0" baseline="0" noProof="0" dirty="0">
                <a:ln>
                  <a:noFill/>
                </a:ln>
                <a:solidFill>
                  <a:prstClr val="black"/>
                </a:solidFill>
                <a:effectLst/>
                <a:uLnTx/>
                <a:uFillTx/>
                <a:latin typeface="Calibri"/>
                <a:ea typeface="+mn-ea"/>
                <a:cs typeface="Arial" pitchFamily="34" charset="0"/>
              </a:rPr>
              <a:t>En la sentencia del ejemplo, en primer lugar , las filas se agrupan por identificación de departamento. En segundo lugar, esas filas se vuelven a agrupar por los trabajos existentes en cada grupo de departamentos.</a:t>
            </a:r>
          </a:p>
          <a:p>
            <a:pPr marL="0" marR="0" lvl="0" indent="0" algn="just" defTabSz="914400" rtl="0" eaLnBrk="1" fontAlgn="base" latinLnBrk="0" hangingPunct="1">
              <a:lnSpc>
                <a:spcPct val="100000"/>
              </a:lnSpc>
              <a:spcBef>
                <a:spcPct val="0"/>
              </a:spcBef>
              <a:spcAft>
                <a:spcPct val="0"/>
              </a:spcAft>
              <a:buClrTx/>
              <a:buSzTx/>
              <a:buFontTx/>
              <a:buNone/>
              <a:tabLst/>
              <a:defRPr/>
            </a:pPr>
            <a:r>
              <a:rPr kumimoji="0" lang="es-CL" sz="1200" b="0" i="0" u="none" strike="noStrike" kern="1200" cap="none" spc="0" normalizeH="0" baseline="0" noProof="0" dirty="0">
                <a:ln>
                  <a:noFill/>
                </a:ln>
                <a:solidFill>
                  <a:prstClr val="black"/>
                </a:solidFill>
                <a:effectLst/>
                <a:uLnTx/>
                <a:uFillTx/>
                <a:latin typeface="Calibri"/>
                <a:ea typeface="+mn-ea"/>
                <a:cs typeface="Arial" pitchFamily="34" charset="0"/>
              </a:rPr>
              <a:t>La cláusula ORDER BY ordena los resultados por identificación de departamento y por cada departamento ordena por identificación de trabajo. La función SUM se aplica a la columna de salario para todos los trabajos en cada grupo de departamentos.</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s-MX" sz="1200" b="0" i="0" u="none" strike="noStrike" kern="1200" cap="none" spc="0" normalizeH="0" baseline="0" noProof="0" dirty="0">
              <a:ln>
                <a:noFill/>
              </a:ln>
              <a:solidFill>
                <a:prstClr val="black"/>
              </a:solidFill>
              <a:effectLst/>
              <a:uLnTx/>
              <a:uFillTx/>
              <a:latin typeface="Arial" pitchFamily="34" charset="0"/>
              <a:ea typeface="+mn-ea"/>
              <a:cs typeface="Arial" pitchFamily="34" charset="0"/>
            </a:endParaRPr>
          </a:p>
        </p:txBody>
      </p:sp>
    </p:spTree>
    <p:extLst>
      <p:ext uri="{BB962C8B-B14F-4D97-AF65-F5344CB8AC3E}">
        <p14:creationId xmlns:p14="http://schemas.microsoft.com/office/powerpoint/2010/main" val="30010066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0" lang="es-CL" sz="1200" b="1" i="0" u="none" strike="noStrike" kern="1200" cap="none" spc="0" normalizeH="0" baseline="0" noProof="0" dirty="0">
                <a:ln>
                  <a:noFill/>
                </a:ln>
                <a:solidFill>
                  <a:prstClr val="black"/>
                </a:solidFill>
                <a:effectLst/>
                <a:uLnTx/>
                <a:uFillTx/>
                <a:latin typeface="Calibri"/>
                <a:ea typeface="+mn-ea"/>
                <a:cs typeface="Arial" charset="0"/>
              </a:rPr>
              <a:t>Creando Grupos de Datos por varias Columnas</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s-CL" sz="1200" b="0" i="0" u="none" strike="noStrike" kern="1200" cap="none" spc="0" normalizeH="0" baseline="0" noProof="0" dirty="0">
                <a:ln>
                  <a:noFill/>
                </a:ln>
                <a:solidFill>
                  <a:prstClr val="black"/>
                </a:solidFill>
                <a:effectLst/>
                <a:uLnTx/>
                <a:uFillTx/>
                <a:latin typeface="Calibri"/>
                <a:ea typeface="+mn-ea"/>
                <a:cs typeface="Arial" pitchFamily="34" charset="0"/>
              </a:rPr>
              <a:t>Enel ejemplo, primero se agrupan las por cada identificación de departamento. Una vez creado los grupos por departamentos, éstos se vuelven a “dividir” perro ahora por identificación de trabajo. Esto significa entonces, que por cada departamento habrán tantos grupos como trabajos existan en ese departamento y por cada uno de ellos se aplica la función AVG para obtener el salario promedio redondeado.</a:t>
            </a:r>
            <a:br>
              <a:rPr kumimoji="0" lang="es-CL" sz="1200" b="0" i="0" u="none" strike="noStrike" kern="1200" cap="none" spc="0" normalizeH="0" baseline="0" noProof="0" dirty="0">
                <a:ln>
                  <a:noFill/>
                </a:ln>
                <a:solidFill>
                  <a:prstClr val="black"/>
                </a:solidFill>
                <a:effectLst/>
                <a:uLnTx/>
                <a:uFillTx/>
                <a:latin typeface="Calibri"/>
                <a:ea typeface="+mn-ea"/>
                <a:cs typeface="Arial" pitchFamily="34" charset="0"/>
              </a:rPr>
            </a:br>
            <a:endParaRPr kumimoji="0" lang="es-MX" sz="1200" b="0" i="0" u="none" strike="noStrike" kern="1200" cap="none" spc="0" normalizeH="0" baseline="0" noProof="0" dirty="0">
              <a:ln>
                <a:noFill/>
              </a:ln>
              <a:solidFill>
                <a:prstClr val="black"/>
              </a:solidFill>
              <a:effectLst/>
              <a:uLnTx/>
              <a:uFillTx/>
              <a:latin typeface="Arial" pitchFamily="34" charset="0"/>
              <a:ea typeface="+mn-ea"/>
              <a:cs typeface="Arial" pitchFamily="34" charset="0"/>
            </a:endParaRPr>
          </a:p>
        </p:txBody>
      </p:sp>
    </p:spTree>
    <p:extLst>
      <p:ext uri="{BB962C8B-B14F-4D97-AF65-F5344CB8AC3E}">
        <p14:creationId xmlns:p14="http://schemas.microsoft.com/office/powerpoint/2010/main" val="40907594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s-CL" sz="1200" b="1" i="0" u="none" strike="noStrike" kern="1200" cap="none" spc="0" normalizeH="0" baseline="0" noProof="0" dirty="0">
                <a:ln>
                  <a:noFill/>
                </a:ln>
                <a:solidFill>
                  <a:prstClr val="black"/>
                </a:solidFill>
                <a:effectLst/>
                <a:uLnTx/>
                <a:uFillTx/>
                <a:latin typeface="Calibri"/>
                <a:ea typeface="+mn-ea"/>
                <a:cs typeface="Arial" pitchFamily="34" charset="0"/>
              </a:rPr>
              <a:t>Consultas erróneas al utilizar Funciones de Grupo</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s-CL" sz="1200" b="0" i="0" u="none" strike="noStrike" kern="1200" cap="none" spc="0" normalizeH="0" baseline="0" noProof="0" dirty="0">
                <a:ln>
                  <a:noFill/>
                </a:ln>
                <a:solidFill>
                  <a:prstClr val="black"/>
                </a:solidFill>
                <a:effectLst/>
                <a:uLnTx/>
                <a:uFillTx/>
                <a:latin typeface="Calibri"/>
                <a:ea typeface="+mn-ea"/>
                <a:cs typeface="Arial" pitchFamily="34" charset="0"/>
              </a:rPr>
              <a:t>Cualquier columna o expresión  especificada en la cláusula SELECT que no es una función de grupo debe estar en la cláusula GROUP BY, de lo contrario  se producirá el error </a:t>
            </a:r>
            <a:r>
              <a:rPr kumimoji="0" lang="es-CL" sz="1200" b="0" i="0" u="none" strike="noStrike" kern="1200" cap="none" spc="0" normalizeH="0" baseline="0" noProof="0" dirty="0" err="1">
                <a:ln>
                  <a:noFill/>
                </a:ln>
                <a:solidFill>
                  <a:prstClr val="black"/>
                </a:solidFill>
                <a:effectLst/>
                <a:uLnTx/>
                <a:uFillTx/>
                <a:latin typeface="Calibri"/>
                <a:ea typeface="+mn-ea"/>
                <a:cs typeface="Arial" pitchFamily="34" charset="0"/>
              </a:rPr>
              <a:t>oracle</a:t>
            </a:r>
            <a:r>
              <a:rPr kumimoji="0" lang="es-CL" sz="1200" b="0" i="0" u="none" strike="noStrike" kern="1200" cap="none" spc="0" normalizeH="0" baseline="0" noProof="0" dirty="0">
                <a:ln>
                  <a:noFill/>
                </a:ln>
                <a:solidFill>
                  <a:prstClr val="black"/>
                </a:solidFill>
                <a:effectLst/>
                <a:uLnTx/>
                <a:uFillTx/>
                <a:latin typeface="Calibri"/>
                <a:ea typeface="+mn-ea"/>
                <a:cs typeface="Arial" pitchFamily="34" charset="0"/>
              </a:rPr>
              <a:t> ORA-00937 como se muestra en a sentencia errónea. La solución para corregir este error, es que la columna </a:t>
            </a:r>
            <a:r>
              <a:rPr kumimoji="0" lang="es-CL" sz="1200" b="0" i="0" u="none" strike="noStrike" kern="1200" cap="none" spc="0" normalizeH="0" baseline="0" noProof="0" dirty="0" err="1">
                <a:ln>
                  <a:noFill/>
                </a:ln>
                <a:solidFill>
                  <a:prstClr val="black"/>
                </a:solidFill>
                <a:effectLst/>
                <a:uLnTx/>
                <a:uFillTx/>
                <a:latin typeface="Calibri"/>
                <a:ea typeface="+mn-ea"/>
                <a:cs typeface="Arial" pitchFamily="34" charset="0"/>
              </a:rPr>
              <a:t>department_id</a:t>
            </a:r>
            <a:r>
              <a:rPr kumimoji="0" lang="es-CL" sz="1200" b="0" i="0" u="none" strike="noStrike" kern="1200" cap="none" spc="0" normalizeH="0" baseline="0" noProof="0" dirty="0">
                <a:ln>
                  <a:noFill/>
                </a:ln>
                <a:solidFill>
                  <a:prstClr val="black"/>
                </a:solidFill>
                <a:effectLst/>
                <a:uLnTx/>
                <a:uFillTx/>
                <a:latin typeface="Calibri"/>
                <a:ea typeface="+mn-ea"/>
                <a:cs typeface="Arial" pitchFamily="34" charset="0"/>
              </a:rPr>
              <a:t> se debe incorporar a la cláusula GROUP BY.</a:t>
            </a:r>
            <a:endParaRPr kumimoji="0" lang="es-MX" sz="1200" b="0" i="0" u="none" strike="noStrike" kern="1200" cap="none" spc="0" normalizeH="0" baseline="0" noProof="0" dirty="0">
              <a:ln>
                <a:noFill/>
              </a:ln>
              <a:solidFill>
                <a:prstClr val="black"/>
              </a:solidFill>
              <a:effectLst/>
              <a:uLnTx/>
              <a:uFillTx/>
              <a:latin typeface="Arial" pitchFamily="34" charset="0"/>
              <a:ea typeface="+mn-ea"/>
              <a:cs typeface="Arial" pitchFamily="34" charset="0"/>
            </a:endParaRPr>
          </a:p>
        </p:txBody>
      </p:sp>
    </p:spTree>
    <p:extLst>
      <p:ext uri="{BB962C8B-B14F-4D97-AF65-F5344CB8AC3E}">
        <p14:creationId xmlns:p14="http://schemas.microsoft.com/office/powerpoint/2010/main" val="28516761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s-CL" sz="1200" b="1" i="0" u="none" strike="noStrike" kern="1200" cap="none" spc="0" normalizeH="0" baseline="0" noProof="0" dirty="0">
                <a:ln>
                  <a:noFill/>
                </a:ln>
                <a:solidFill>
                  <a:prstClr val="black"/>
                </a:solidFill>
                <a:effectLst/>
                <a:uLnTx/>
                <a:uFillTx/>
                <a:latin typeface="Calibri"/>
                <a:ea typeface="+mn-ea"/>
                <a:cs typeface="Arial" pitchFamily="34" charset="0"/>
              </a:rPr>
              <a:t>Consultas Ilegales al utilizar Funciones de Grupo</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s-CL" sz="1200" b="0" i="0" u="none" strike="noStrike" kern="1200" cap="none" spc="0" normalizeH="0" baseline="0" noProof="0" dirty="0">
                <a:ln>
                  <a:noFill/>
                </a:ln>
                <a:solidFill>
                  <a:prstClr val="black"/>
                </a:solidFill>
                <a:effectLst/>
                <a:uLnTx/>
                <a:uFillTx/>
                <a:latin typeface="Calibri"/>
                <a:ea typeface="+mn-ea"/>
                <a:cs typeface="Arial" pitchFamily="34" charset="0"/>
              </a:rPr>
              <a:t>En la sentencia errónea, la columna </a:t>
            </a:r>
            <a:r>
              <a:rPr kumimoji="0" lang="es-CL" sz="1200" b="0" i="0" u="none" strike="noStrike" kern="1200" cap="none" spc="0" normalizeH="0" baseline="0" noProof="0" dirty="0" err="1">
                <a:ln>
                  <a:noFill/>
                </a:ln>
                <a:solidFill>
                  <a:prstClr val="black"/>
                </a:solidFill>
                <a:effectLst/>
                <a:uLnTx/>
                <a:uFillTx/>
                <a:latin typeface="Calibri"/>
                <a:ea typeface="+mn-ea"/>
                <a:cs typeface="Arial" pitchFamily="34" charset="0"/>
              </a:rPr>
              <a:t>job_id</a:t>
            </a:r>
            <a:r>
              <a:rPr kumimoji="0" lang="es-CL" sz="1200" b="0" i="0" u="none" strike="noStrike" kern="1200" cap="none" spc="0" normalizeH="0" baseline="0" noProof="0" dirty="0">
                <a:ln>
                  <a:noFill/>
                </a:ln>
                <a:solidFill>
                  <a:prstClr val="black"/>
                </a:solidFill>
                <a:effectLst/>
                <a:uLnTx/>
                <a:uFillTx/>
                <a:latin typeface="Calibri"/>
                <a:ea typeface="+mn-ea"/>
                <a:cs typeface="Arial" pitchFamily="34" charset="0"/>
              </a:rPr>
              <a:t> no está ni en la cláusula GROUP BY ni está siendo utilizada en una función de grupo, por esta razón se generar el error Oracle ORA-00979. Por lo tanto, la solución es incorporar la columna </a:t>
            </a:r>
            <a:r>
              <a:rPr kumimoji="0" lang="es-CL" sz="1200" b="0" i="0" u="none" strike="noStrike" kern="1200" cap="none" spc="0" normalizeH="0" baseline="0" noProof="0" dirty="0" err="1">
                <a:ln>
                  <a:noFill/>
                </a:ln>
                <a:solidFill>
                  <a:prstClr val="black"/>
                </a:solidFill>
                <a:effectLst/>
                <a:uLnTx/>
                <a:uFillTx/>
                <a:latin typeface="Calibri"/>
                <a:ea typeface="+mn-ea"/>
                <a:cs typeface="Arial" pitchFamily="34" charset="0"/>
              </a:rPr>
              <a:t>job_id</a:t>
            </a:r>
            <a:r>
              <a:rPr kumimoji="0" lang="es-CL" sz="1200" b="0" i="0" u="none" strike="noStrike" kern="1200" cap="none" spc="0" normalizeH="0" baseline="0" noProof="0" dirty="0">
                <a:ln>
                  <a:noFill/>
                </a:ln>
                <a:solidFill>
                  <a:prstClr val="black"/>
                </a:solidFill>
                <a:effectLst/>
                <a:uLnTx/>
                <a:uFillTx/>
                <a:latin typeface="Calibri"/>
                <a:ea typeface="+mn-ea"/>
                <a:cs typeface="Arial" pitchFamily="34" charset="0"/>
              </a:rPr>
              <a:t>  a la cláusula GROUP BY o eliminarla de la cláusula SELECT.</a:t>
            </a:r>
            <a:endParaRPr kumimoji="0" lang="en-US" sz="1200" b="0" i="0" u="none" strike="noStrike" kern="1200" cap="none" spc="0" normalizeH="0" baseline="0" noProof="0" dirty="0">
              <a:ln>
                <a:noFill/>
              </a:ln>
              <a:solidFill>
                <a:prstClr val="black"/>
              </a:solidFill>
              <a:effectLst/>
              <a:uLnTx/>
              <a:uFillTx/>
              <a:latin typeface="Arial" pitchFamily="34" charset="0"/>
              <a:ea typeface="+mn-ea"/>
              <a:cs typeface="Arial" pitchFamily="34" charset="0"/>
            </a:endParaRPr>
          </a:p>
        </p:txBody>
      </p:sp>
    </p:spTree>
    <p:extLst>
      <p:ext uri="{BB962C8B-B14F-4D97-AF65-F5344CB8AC3E}">
        <p14:creationId xmlns:p14="http://schemas.microsoft.com/office/powerpoint/2010/main" val="34520967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63392f1e7f_0_54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63392f1e7f_0_5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5078135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s-CL" sz="1200" b="1" i="0" u="none" strike="noStrike" kern="1200" cap="none" spc="0" normalizeH="0" baseline="0" noProof="0" dirty="0">
                <a:ln>
                  <a:noFill/>
                </a:ln>
                <a:solidFill>
                  <a:prstClr val="black"/>
                </a:solidFill>
                <a:effectLst/>
                <a:uLnTx/>
                <a:uFillTx/>
                <a:latin typeface="Calibri"/>
                <a:ea typeface="+mn-ea"/>
                <a:cs typeface="Arial" pitchFamily="34" charset="0"/>
              </a:rPr>
              <a:t>Consultas Ilegales al utilizar Funciones de Grupo</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s-CL" sz="1200" b="0" i="0" u="none" strike="noStrike" kern="1200" cap="none" spc="0" normalizeH="0" baseline="0" noProof="0" dirty="0">
                <a:ln>
                  <a:noFill/>
                </a:ln>
                <a:solidFill>
                  <a:prstClr val="black"/>
                </a:solidFill>
                <a:effectLst/>
                <a:uLnTx/>
                <a:uFillTx/>
                <a:latin typeface="Calibri"/>
                <a:ea typeface="+mn-ea"/>
                <a:cs typeface="Arial" pitchFamily="34" charset="0"/>
              </a:rPr>
              <a:t>En la cláusula WHERE NO se puede utilizar funciones de grupos para restringir los grupos de filas a mostrar. En el ejemplo, se desea mostrar solo la información de los departamentos con salario máximo mayor a 8000, pero como no se puede utilizar funciones de grupo en la cláusula WHERE se genera el error Oracle ORA-00934</a:t>
            </a:r>
            <a:endParaRPr kumimoji="0" lang="en-US" sz="1200" b="0" i="0" u="none" strike="noStrike" kern="1200" cap="none" spc="0" normalizeH="0" baseline="0" noProof="0" dirty="0">
              <a:ln>
                <a:noFill/>
              </a:ln>
              <a:solidFill>
                <a:prstClr val="black"/>
              </a:solidFill>
              <a:effectLst/>
              <a:uLnTx/>
              <a:uFillTx/>
              <a:latin typeface="Arial" pitchFamily="34" charset="0"/>
              <a:ea typeface="+mn-ea"/>
              <a:cs typeface="Arial" pitchFamily="34" charset="0"/>
            </a:endParaRPr>
          </a:p>
        </p:txBody>
      </p:sp>
    </p:spTree>
    <p:extLst>
      <p:ext uri="{BB962C8B-B14F-4D97-AF65-F5344CB8AC3E}">
        <p14:creationId xmlns:p14="http://schemas.microsoft.com/office/powerpoint/2010/main" val="36200805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endParaRPr lang="es-CL" dirty="0"/>
          </a:p>
        </p:txBody>
      </p:sp>
    </p:spTree>
    <p:extLst>
      <p:ext uri="{BB962C8B-B14F-4D97-AF65-F5344CB8AC3E}">
        <p14:creationId xmlns:p14="http://schemas.microsoft.com/office/powerpoint/2010/main" val="1162291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s-CL" sz="1200" b="1" i="0" u="none" strike="noStrike" kern="1200" cap="none" spc="0" normalizeH="0" baseline="0" noProof="0" dirty="0">
                <a:ln>
                  <a:noFill/>
                </a:ln>
                <a:solidFill>
                  <a:prstClr val="black"/>
                </a:solidFill>
                <a:effectLst/>
                <a:uLnTx/>
                <a:uFillTx/>
                <a:latin typeface="Calibri"/>
                <a:ea typeface="+mn-ea"/>
                <a:cs typeface="Arial" pitchFamily="34" charset="0"/>
              </a:rPr>
              <a:t>Restringiendo Resultados del Grupo</a:t>
            </a:r>
          </a:p>
          <a:p>
            <a:pPr marL="171450" marR="0" lvl="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s-CL" sz="1200" b="0" i="0" u="none" strike="noStrike" kern="1200" cap="none" spc="0" normalizeH="0" baseline="0" noProof="0" dirty="0">
                <a:ln>
                  <a:noFill/>
                </a:ln>
                <a:solidFill>
                  <a:prstClr val="black"/>
                </a:solidFill>
                <a:effectLst/>
                <a:uLnTx/>
                <a:uFillTx/>
                <a:latin typeface="Calibri"/>
                <a:ea typeface="+mn-ea"/>
                <a:cs typeface="Arial" pitchFamily="34" charset="0"/>
              </a:rPr>
              <a:t>Para restringir las filas que se desean seleccionar se utiliza la cláusula WHERE, pero para restringir grupos de filas basado en el resultado de una función de grupo se debe utilizar la cláusula HAVING.</a:t>
            </a:r>
          </a:p>
          <a:p>
            <a:pPr marL="171450" marR="0" lvl="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s-CL" sz="1200" b="0" i="0" u="none" strike="noStrike" kern="1200" cap="none" spc="0" normalizeH="0" baseline="0" noProof="0" dirty="0">
                <a:ln>
                  <a:noFill/>
                </a:ln>
                <a:solidFill>
                  <a:prstClr val="black"/>
                </a:solidFill>
                <a:effectLst/>
                <a:uLnTx/>
                <a:uFillTx/>
                <a:latin typeface="Calibri"/>
                <a:ea typeface="+mn-ea"/>
                <a:cs typeface="Arial" pitchFamily="34" charset="0"/>
              </a:rPr>
              <a:t> Cuando se usa la cláusula HAVING, el servidor Oracle restringe los grupos en el siguiente orden:</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s-CL" sz="1200" b="0" i="0" u="none" strike="noStrike" kern="1200" cap="none" spc="0" normalizeH="0" baseline="0" noProof="0" dirty="0">
                <a:ln>
                  <a:noFill/>
                </a:ln>
                <a:solidFill>
                  <a:prstClr val="black"/>
                </a:solidFill>
                <a:effectLst/>
                <a:uLnTx/>
                <a:uFillTx/>
                <a:latin typeface="Calibri"/>
                <a:ea typeface="+mn-ea"/>
                <a:cs typeface="Arial" pitchFamily="34" charset="0"/>
              </a:rPr>
              <a:t>      1.- Las filas son agrupadas</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s-CL" sz="1200" b="0" i="0" u="none" strike="noStrike" kern="1200" cap="none" spc="0" normalizeH="0" baseline="0" noProof="0" dirty="0">
                <a:ln>
                  <a:noFill/>
                </a:ln>
                <a:solidFill>
                  <a:prstClr val="black"/>
                </a:solidFill>
                <a:effectLst/>
                <a:uLnTx/>
                <a:uFillTx/>
                <a:latin typeface="Calibri"/>
                <a:ea typeface="+mn-ea"/>
                <a:cs typeface="Arial" pitchFamily="34" charset="0"/>
              </a:rPr>
              <a:t>      2.- La función de grupo es aplicada al grupo.</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s-CL" sz="1200" b="0" i="0" u="none" strike="noStrike" kern="1200" cap="none" spc="0" normalizeH="0" baseline="0" noProof="0" dirty="0">
                <a:ln>
                  <a:noFill/>
                </a:ln>
                <a:solidFill>
                  <a:prstClr val="black"/>
                </a:solidFill>
                <a:effectLst/>
                <a:uLnTx/>
                <a:uFillTx/>
                <a:latin typeface="Calibri"/>
                <a:ea typeface="+mn-ea"/>
                <a:cs typeface="Arial" pitchFamily="34" charset="0"/>
              </a:rPr>
              <a:t>      3.- Se muestran los grupos que coinciden con el criterio de la cláusula HAVING.</a:t>
            </a:r>
          </a:p>
          <a:p>
            <a:pPr marL="171450" marR="0" lvl="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s-CL" sz="1200" b="0" i="0" u="none" strike="noStrike" kern="1200" cap="none" spc="0" normalizeH="0" baseline="0" noProof="0" dirty="0">
                <a:ln>
                  <a:noFill/>
                </a:ln>
                <a:solidFill>
                  <a:prstClr val="black"/>
                </a:solidFill>
                <a:effectLst/>
                <a:uLnTx/>
                <a:uFillTx/>
                <a:latin typeface="Calibri"/>
                <a:ea typeface="+mn-ea"/>
                <a:cs typeface="Arial" pitchFamily="34" charset="0"/>
              </a:rPr>
              <a:t>Los grupos son formados y las funciones de grupos con calculadas antes de que la cláusula HAVING se aplique a los grupos.</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s-CL" sz="1200" b="0" i="0" u="none" strike="noStrike" kern="1200" cap="none" spc="0" normalizeH="0" baseline="0" noProof="0" dirty="0">
                <a:ln>
                  <a:noFill/>
                </a:ln>
                <a:solidFill>
                  <a:prstClr val="black"/>
                </a:solidFill>
                <a:effectLst/>
                <a:uLnTx/>
                <a:uFillTx/>
                <a:latin typeface="Calibri"/>
                <a:ea typeface="+mn-ea"/>
                <a:cs typeface="Arial" pitchFamily="34" charset="0"/>
              </a:rPr>
              <a:t>Para encontrar el máximo salario en cada departamento pero que sea mayor a 8000 se debe hacer lo siguiente:</a:t>
            </a:r>
          </a:p>
          <a:p>
            <a:pPr marL="171450" marR="0" lvl="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s-CL" sz="1200" b="0" i="0" u="none" strike="noStrike" kern="1200" cap="none" spc="0" normalizeH="0" baseline="0" noProof="0" dirty="0">
                <a:ln>
                  <a:noFill/>
                </a:ln>
                <a:solidFill>
                  <a:prstClr val="black"/>
                </a:solidFill>
                <a:effectLst/>
                <a:uLnTx/>
                <a:uFillTx/>
                <a:latin typeface="Calibri"/>
                <a:ea typeface="+mn-ea"/>
                <a:cs typeface="Arial" pitchFamily="34" charset="0"/>
              </a:rPr>
              <a:t>Encontrar el salario máximo por cada departamento agrupando por número de departamento.</a:t>
            </a:r>
          </a:p>
          <a:p>
            <a:pPr marL="171450" marR="0" lvl="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s-CL" sz="1200" b="0" i="0" u="none" strike="noStrike" kern="1200" cap="none" spc="0" normalizeH="0" baseline="0" noProof="0" dirty="0">
                <a:ln>
                  <a:noFill/>
                </a:ln>
                <a:solidFill>
                  <a:prstClr val="black"/>
                </a:solidFill>
                <a:effectLst/>
                <a:uLnTx/>
                <a:uFillTx/>
                <a:latin typeface="Calibri"/>
                <a:ea typeface="+mn-ea"/>
                <a:cs typeface="Arial" pitchFamily="34" charset="0"/>
              </a:rPr>
              <a:t>Restringir los grupos para los departamentos con un máximo salario mayor a 8000.</a:t>
            </a:r>
            <a:endParaRPr kumimoji="0" lang="en-US" sz="1200" b="0" i="0" u="none" strike="noStrike" kern="1200" cap="none" spc="0" normalizeH="0" baseline="0" noProof="0" dirty="0">
              <a:ln>
                <a:noFill/>
              </a:ln>
              <a:solidFill>
                <a:prstClr val="black"/>
              </a:solidFill>
              <a:effectLst/>
              <a:uLnTx/>
              <a:uFillTx/>
              <a:latin typeface="Calibri"/>
              <a:ea typeface="+mn-ea"/>
              <a:cs typeface="Arial" pitchFamily="34" charset="0"/>
            </a:endParaRPr>
          </a:p>
          <a:p>
            <a:pPr marL="0" marR="0" lvl="0" indent="0" algn="l" defTabSz="914400" rtl="0" eaLnBrk="0" fontAlgn="base" latinLnBrk="0" hangingPunct="0">
              <a:lnSpc>
                <a:spcPct val="100000"/>
              </a:lnSpc>
              <a:spcBef>
                <a:spcPct val="30000"/>
              </a:spcBef>
              <a:spcAft>
                <a:spcPct val="0"/>
              </a:spcAft>
              <a:buClrTx/>
              <a:buSzTx/>
              <a:buFont typeface="Arial" pitchFamily="34" charset="0"/>
              <a:buNone/>
              <a:tabLst/>
              <a:defRPr/>
            </a:pPr>
            <a:endParaRPr kumimoji="0" lang="es-CL" sz="1200" b="0" i="0" u="none" strike="noStrike" kern="1200" cap="none" spc="0" normalizeH="0" baseline="0" noProof="0" dirty="0">
              <a:ln>
                <a:noFill/>
              </a:ln>
              <a:solidFill>
                <a:prstClr val="black"/>
              </a:solidFill>
              <a:effectLst/>
              <a:uLnTx/>
              <a:uFillTx/>
              <a:latin typeface="Calibri"/>
              <a:ea typeface="+mn-ea"/>
              <a:cs typeface="Arial" pitchFamily="34" charset="0"/>
            </a:endParaRPr>
          </a:p>
        </p:txBody>
      </p:sp>
    </p:spTree>
    <p:extLst>
      <p:ext uri="{BB962C8B-B14F-4D97-AF65-F5344CB8AC3E}">
        <p14:creationId xmlns:p14="http://schemas.microsoft.com/office/powerpoint/2010/main" val="1013139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s-CL" sz="1200" b="1" i="0" u="none" strike="noStrike" kern="1200" cap="none" spc="0" normalizeH="0" baseline="0" noProof="0" dirty="0">
                <a:ln>
                  <a:noFill/>
                </a:ln>
                <a:solidFill>
                  <a:prstClr val="black"/>
                </a:solidFill>
                <a:effectLst/>
                <a:uLnTx/>
                <a:uFillTx/>
                <a:latin typeface="Calibri"/>
                <a:ea typeface="+mn-ea"/>
                <a:cs typeface="Arial" pitchFamily="34" charset="0"/>
              </a:rPr>
              <a:t>Restringiendo Resultados del Grupo</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s-CL" sz="1200" b="0" i="0" u="none" strike="noStrike" kern="1200" cap="none" spc="0" normalizeH="0" baseline="0" noProof="0" dirty="0">
                <a:ln>
                  <a:noFill/>
                </a:ln>
                <a:solidFill>
                  <a:prstClr val="black"/>
                </a:solidFill>
                <a:effectLst/>
                <a:uLnTx/>
                <a:uFillTx/>
                <a:latin typeface="Calibri"/>
                <a:ea typeface="+mn-ea"/>
                <a:cs typeface="Arial" pitchFamily="34" charset="0"/>
              </a:rPr>
              <a:t>En la sintaxis: </a:t>
            </a:r>
          </a:p>
          <a:p>
            <a:pPr marL="171450" marR="0" lvl="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s-CL" sz="1200" b="1" i="0" u="none" strike="noStrike" kern="1200" cap="none" spc="0" normalizeH="0" baseline="0" noProof="0" dirty="0" err="1">
                <a:ln>
                  <a:noFill/>
                </a:ln>
                <a:solidFill>
                  <a:prstClr val="black"/>
                </a:solidFill>
                <a:effectLst/>
                <a:uLnTx/>
                <a:uFillTx/>
                <a:latin typeface="Calibri"/>
                <a:ea typeface="+mn-ea"/>
                <a:cs typeface="Arial" pitchFamily="34" charset="0"/>
              </a:rPr>
              <a:t>condición_de_grupo</a:t>
            </a:r>
            <a:r>
              <a:rPr kumimoji="0" lang="es-CL" sz="1200" b="1" i="0" u="none" strike="noStrike" kern="1200" cap="none" spc="0" normalizeH="0" baseline="0" noProof="0" dirty="0">
                <a:ln>
                  <a:noFill/>
                </a:ln>
                <a:solidFill>
                  <a:prstClr val="black"/>
                </a:solidFill>
                <a:effectLst/>
                <a:uLnTx/>
                <a:uFillTx/>
                <a:latin typeface="Calibri"/>
                <a:ea typeface="+mn-ea"/>
                <a:cs typeface="Arial" pitchFamily="34" charset="0"/>
              </a:rPr>
              <a:t>:</a:t>
            </a:r>
            <a:r>
              <a:rPr kumimoji="0" lang="es-CL" sz="1200" b="0" i="0" u="none" strike="noStrike" kern="1200" cap="none" spc="0" normalizeH="0" baseline="0" noProof="0" dirty="0">
                <a:ln>
                  <a:noFill/>
                </a:ln>
                <a:solidFill>
                  <a:prstClr val="black"/>
                </a:solidFill>
                <a:effectLst/>
                <a:uLnTx/>
                <a:uFillTx/>
                <a:latin typeface="Calibri"/>
                <a:ea typeface="+mn-ea"/>
                <a:cs typeface="Arial" pitchFamily="34" charset="0"/>
              </a:rPr>
              <a:t> restringe los grupos de filas que la sentencia SELECT retornará a aquellos grupos que cumplan con la condición especificada.</a:t>
            </a:r>
          </a:p>
          <a:p>
            <a:pPr marL="171450" marR="0" lvl="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s-CL" sz="1200" b="1" i="0" u="none" strike="noStrike" kern="1200" cap="none" spc="0" normalizeH="0" baseline="0" noProof="0" dirty="0">
                <a:ln>
                  <a:noFill/>
                </a:ln>
                <a:solidFill>
                  <a:prstClr val="black"/>
                </a:solidFill>
                <a:effectLst/>
                <a:uLnTx/>
                <a:uFillTx/>
                <a:latin typeface="Calibri"/>
                <a:ea typeface="+mn-ea"/>
                <a:cs typeface="Arial" pitchFamily="34" charset="0"/>
              </a:rPr>
              <a:t>HAVING: </a:t>
            </a:r>
            <a:r>
              <a:rPr kumimoji="0" lang="es-CL" sz="1200" b="0" i="0" u="none" strike="noStrike" kern="1200" cap="none" spc="0" normalizeH="0" baseline="0" noProof="0" dirty="0">
                <a:ln>
                  <a:noFill/>
                </a:ln>
                <a:solidFill>
                  <a:prstClr val="black"/>
                </a:solidFill>
                <a:effectLst/>
                <a:uLnTx/>
                <a:uFillTx/>
                <a:latin typeface="Calibri"/>
                <a:ea typeface="+mn-ea"/>
                <a:cs typeface="Arial" pitchFamily="34" charset="0"/>
              </a:rPr>
              <a:t>puede preceder la cláusula GROUP BY,  pero se recomienda, por una cuestión de lógica, colocar primero la cláusula GROUP BY. Los grupos se forman y las funciones de grupo se calculan antes de aplicar la cláusula HAVING para los grupos.</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s-CL" sz="1200" b="0" i="0" u="none" strike="noStrike" kern="1200" cap="none" spc="0" normalizeH="0" baseline="0" noProof="0" dirty="0">
                <a:ln>
                  <a:noFill/>
                </a:ln>
                <a:solidFill>
                  <a:prstClr val="black"/>
                </a:solidFill>
                <a:effectLst/>
                <a:uLnTx/>
                <a:uFillTx/>
                <a:latin typeface="Calibri"/>
                <a:ea typeface="+mn-ea"/>
                <a:cs typeface="Arial" pitchFamily="34" charset="0"/>
              </a:rPr>
              <a:t>La sentencia del ejemplo muestra los departamentos y los salarios máximos de aquellos que cumplan con la condición de grupo que indica que el salario máximo debe ser mayor a 80000 para que el grupo sea retornado por la sentencia SELECT.</a:t>
            </a:r>
            <a:endParaRPr kumimoji="0" lang="es-MX" sz="1200" b="0" i="0" u="none" strike="noStrike" kern="1200" cap="none" spc="0" normalizeH="0" baseline="0" noProof="0" dirty="0">
              <a:ln>
                <a:noFill/>
              </a:ln>
              <a:solidFill>
                <a:prstClr val="black"/>
              </a:solidFill>
              <a:effectLst/>
              <a:uLnTx/>
              <a:uFillTx/>
              <a:latin typeface="Arial" pitchFamily="34" charset="0"/>
              <a:ea typeface="+mn-ea"/>
              <a:cs typeface="Arial" pitchFamily="34" charset="0"/>
            </a:endParaRPr>
          </a:p>
        </p:txBody>
      </p:sp>
    </p:spTree>
    <p:extLst>
      <p:ext uri="{BB962C8B-B14F-4D97-AF65-F5344CB8AC3E}">
        <p14:creationId xmlns:p14="http://schemas.microsoft.com/office/powerpoint/2010/main" val="27029253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s-CL" sz="1200" b="1" i="0" u="none" strike="noStrike" kern="1200" cap="none" spc="0" normalizeH="0" baseline="0" noProof="0" dirty="0">
                <a:ln>
                  <a:noFill/>
                </a:ln>
                <a:solidFill>
                  <a:srgbClr val="800080"/>
                </a:solidFill>
                <a:effectLst/>
                <a:uLnTx/>
                <a:uFillTx/>
                <a:latin typeface="Calibri"/>
                <a:ea typeface="+mn-ea"/>
                <a:cs typeface="Arial" pitchFamily="34" charset="0"/>
              </a:rPr>
              <a:t>Restringiendo de Resultados del Grupo</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s-CL" sz="1200" b="0" i="0" u="none" strike="noStrike" kern="1200" cap="none" spc="0" normalizeH="0" baseline="0" noProof="0" dirty="0">
                <a:ln>
                  <a:noFill/>
                </a:ln>
                <a:solidFill>
                  <a:srgbClr val="800080"/>
                </a:solidFill>
                <a:effectLst/>
                <a:uLnTx/>
                <a:uFillTx/>
                <a:latin typeface="Calibri"/>
                <a:ea typeface="+mn-ea"/>
                <a:cs typeface="Arial" pitchFamily="34" charset="0"/>
              </a:rPr>
              <a:t>En el ejemplo, la sentencia muestra el departamento y el salario promedio (redondeado) de los departamentos que posean con un salario máximo mayor a 10000.</a:t>
            </a:r>
          </a:p>
        </p:txBody>
      </p:sp>
    </p:spTree>
    <p:extLst>
      <p:ext uri="{BB962C8B-B14F-4D97-AF65-F5344CB8AC3E}">
        <p14:creationId xmlns:p14="http://schemas.microsoft.com/office/powerpoint/2010/main" val="7396196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s-CL" sz="1200" b="1" i="0" u="none" strike="noStrike" kern="1200" cap="none" spc="0" normalizeH="0" baseline="0" noProof="0" dirty="0">
                <a:ln>
                  <a:noFill/>
                </a:ln>
                <a:solidFill>
                  <a:srgbClr val="800080"/>
                </a:solidFill>
                <a:effectLst/>
                <a:uLnTx/>
                <a:uFillTx/>
                <a:latin typeface="Calibri"/>
                <a:ea typeface="+mn-ea"/>
                <a:cs typeface="Arial" pitchFamily="34" charset="0"/>
              </a:rPr>
              <a:t>Restringiendo Resultados del Grupo</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s-CL" sz="1200" b="0" i="0" u="none" strike="noStrike" kern="1200" cap="none" spc="0" normalizeH="0" baseline="0" noProof="0" dirty="0">
                <a:ln>
                  <a:noFill/>
                </a:ln>
                <a:solidFill>
                  <a:srgbClr val="800080"/>
                </a:solidFill>
                <a:effectLst/>
                <a:uLnTx/>
                <a:uFillTx/>
                <a:latin typeface="Calibri"/>
                <a:ea typeface="+mn-ea"/>
                <a:cs typeface="Arial" pitchFamily="34" charset="0"/>
              </a:rPr>
              <a:t>En la sentencia del ejemplo se muestran los departamentos, sus salarios mínimos y máximos de aquellos que posean un salario mínimo mayor a 2500 y un salario máximo mayor a 5000.</a:t>
            </a:r>
          </a:p>
        </p:txBody>
      </p:sp>
    </p:spTree>
    <p:extLst>
      <p:ext uri="{BB962C8B-B14F-4D97-AF65-F5344CB8AC3E}">
        <p14:creationId xmlns:p14="http://schemas.microsoft.com/office/powerpoint/2010/main" val="369339168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s-CL" sz="1200" b="1" i="0" u="none" strike="noStrike" kern="1200" cap="none" spc="0" normalizeH="0" baseline="0" noProof="0" dirty="0">
                <a:ln>
                  <a:noFill/>
                </a:ln>
                <a:solidFill>
                  <a:srgbClr val="800080"/>
                </a:solidFill>
                <a:effectLst/>
                <a:uLnTx/>
                <a:uFillTx/>
                <a:latin typeface="Calibri"/>
                <a:ea typeface="+mn-ea"/>
                <a:cs typeface="Arial" pitchFamily="34" charset="0"/>
              </a:rPr>
              <a:t>Restringiendo Resultados del Grupo</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s-CL" sz="1200" b="0" i="0" u="none" strike="noStrike" kern="1200" cap="none" spc="0" normalizeH="0" baseline="0" noProof="0" dirty="0">
                <a:ln>
                  <a:noFill/>
                </a:ln>
                <a:solidFill>
                  <a:srgbClr val="800080"/>
                </a:solidFill>
                <a:effectLst/>
                <a:uLnTx/>
                <a:uFillTx/>
                <a:latin typeface="Calibri"/>
                <a:ea typeface="+mn-ea"/>
                <a:cs typeface="Arial" pitchFamily="34" charset="0"/>
              </a:rPr>
              <a:t>En el ejemplo, la sentencia muestra los departamentos, sus salarios mínimos y máximos de aquellos que cumplan con las siguientes tres condiciones:</a:t>
            </a:r>
          </a:p>
          <a:p>
            <a:pPr marL="171450" marR="0" lvl="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s-CL" sz="1200" b="0" i="0" u="none" strike="noStrike" kern="1200" cap="none" spc="0" normalizeH="0" baseline="0" noProof="0" dirty="0">
                <a:ln>
                  <a:noFill/>
                </a:ln>
                <a:solidFill>
                  <a:srgbClr val="800080"/>
                </a:solidFill>
                <a:effectLst/>
                <a:uLnTx/>
                <a:uFillTx/>
                <a:latin typeface="Calibri"/>
                <a:ea typeface="+mn-ea"/>
                <a:cs typeface="Arial" pitchFamily="34" charset="0"/>
              </a:rPr>
              <a:t>La identificación del departamento debe ser mayor a 20.</a:t>
            </a:r>
          </a:p>
          <a:p>
            <a:pPr marL="171450" marR="0" lvl="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s-CL" sz="1200" b="0" i="0" u="none" strike="noStrike" kern="1200" cap="none" spc="0" normalizeH="0" baseline="0" noProof="0" dirty="0">
                <a:ln>
                  <a:noFill/>
                </a:ln>
                <a:solidFill>
                  <a:srgbClr val="800080"/>
                </a:solidFill>
                <a:effectLst/>
                <a:uLnTx/>
                <a:uFillTx/>
                <a:latin typeface="Calibri"/>
                <a:ea typeface="+mn-ea"/>
                <a:cs typeface="Arial" pitchFamily="34" charset="0"/>
              </a:rPr>
              <a:t>Deben poseer un salario mínimo mayor a 2500 y deben poseer un salario máximo mayor a 5000. En el resultado por lo tanto no se muestra el departamento 20 y tampoco el departamento con identificación NULL.</a:t>
            </a:r>
          </a:p>
        </p:txBody>
      </p:sp>
    </p:spTree>
    <p:extLst>
      <p:ext uri="{BB962C8B-B14F-4D97-AF65-F5344CB8AC3E}">
        <p14:creationId xmlns:p14="http://schemas.microsoft.com/office/powerpoint/2010/main" val="311629455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s-CL" sz="1200" b="1" i="0" u="none" strike="noStrike" kern="1200" cap="none" spc="0" normalizeH="0" baseline="0" noProof="0" dirty="0">
                <a:ln>
                  <a:noFill/>
                </a:ln>
                <a:solidFill>
                  <a:prstClr val="black"/>
                </a:solidFill>
                <a:effectLst/>
                <a:uLnTx/>
                <a:uFillTx/>
                <a:latin typeface="Calibri"/>
                <a:ea typeface="+mn-ea"/>
                <a:cs typeface="+mn-cs"/>
              </a:rPr>
              <a:t>Funciones de Grupo Anidadas</a:t>
            </a:r>
          </a:p>
          <a:p>
            <a:pPr marL="171450" marR="0" lvl="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s-CL" sz="1200" b="0" i="0" u="none" strike="noStrike" kern="1200" cap="none" spc="0" normalizeH="0" baseline="0" noProof="0" dirty="0">
                <a:ln>
                  <a:noFill/>
                </a:ln>
                <a:solidFill>
                  <a:prstClr val="black"/>
                </a:solidFill>
                <a:effectLst/>
                <a:uLnTx/>
                <a:uFillTx/>
                <a:latin typeface="Calibri"/>
                <a:ea typeface="+mn-ea"/>
                <a:cs typeface="+mn-cs"/>
              </a:rPr>
              <a:t>Se pueden anidar hasta dos funciones de grupos. </a:t>
            </a:r>
          </a:p>
          <a:p>
            <a:pPr marL="171450" marR="0" lvl="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s-CL" sz="1200" b="0" i="0" u="none" strike="noStrike" kern="1200" cap="none" spc="0" normalizeH="0" baseline="0" noProof="0" dirty="0">
                <a:ln>
                  <a:noFill/>
                </a:ln>
                <a:solidFill>
                  <a:prstClr val="black"/>
                </a:solidFill>
                <a:effectLst/>
                <a:uLnTx/>
                <a:uFillTx/>
                <a:latin typeface="Calibri"/>
                <a:ea typeface="+mn-ea"/>
                <a:cs typeface="+mn-cs"/>
              </a:rPr>
              <a:t>La cláusula GROUP BY es obligatoria cuando se anidan funciones de grupo. Se deben incorporar las columnas necesarias que la sentencias requiera para obtener el valor que retornan las funciones de grupos anidadas.</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s-CL" sz="1200" b="0" i="0" u="none" strike="noStrike" kern="1200" cap="none" spc="0" normalizeH="0" baseline="0" noProof="0" dirty="0">
                <a:ln>
                  <a:noFill/>
                </a:ln>
                <a:solidFill>
                  <a:prstClr val="black"/>
                </a:solidFill>
                <a:effectLst/>
                <a:uLnTx/>
                <a:uFillTx/>
                <a:latin typeface="Calibri"/>
                <a:ea typeface="+mn-ea"/>
                <a:cs typeface="+mn-cs"/>
              </a:rPr>
              <a:t>En la sentencia del ejemplo, primero se obtiene el salario por cada departamento, después entre todos los salarios promedios de obtiene el máximo para finalmente mostrar ese valor redondeado.</a:t>
            </a:r>
          </a:p>
        </p:txBody>
      </p:sp>
    </p:spTree>
    <p:extLst>
      <p:ext uri="{BB962C8B-B14F-4D97-AF65-F5344CB8AC3E}">
        <p14:creationId xmlns:p14="http://schemas.microsoft.com/office/powerpoint/2010/main" val="28252720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indent="0" algn="just" eaLnBrk="1" hangingPunct="1">
              <a:lnSpc>
                <a:spcPct val="90000"/>
              </a:lnSpc>
              <a:buNone/>
            </a:pPr>
            <a:r>
              <a:rPr lang="es-CL" sz="1200" b="1" i="0" u="none" strike="noStrike" cap="none" dirty="0">
                <a:solidFill>
                  <a:srgbClr val="000000"/>
                </a:solidFill>
                <a:latin typeface="Calibri" panose="020F0502020204030204" pitchFamily="34" charset="0"/>
                <a:ea typeface="Arial"/>
                <a:cs typeface="Calibri" panose="020F0502020204030204" pitchFamily="34" charset="0"/>
                <a:sym typeface="Arial"/>
              </a:rPr>
              <a:t>Funciones de Grupos o Agregadas</a:t>
            </a:r>
          </a:p>
          <a:p>
            <a:pPr marL="0" indent="0" algn="just" eaLnBrk="1" hangingPunct="1">
              <a:lnSpc>
                <a:spcPct val="90000"/>
              </a:lnSpc>
              <a:buNone/>
            </a:pPr>
            <a:r>
              <a:rPr lang="es-CL" sz="1200" b="0" i="0" u="none" strike="noStrike" cap="none" dirty="0">
                <a:solidFill>
                  <a:srgbClr val="000000"/>
                </a:solidFill>
                <a:latin typeface="Calibri" panose="020F0502020204030204" pitchFamily="34" charset="0"/>
                <a:ea typeface="Arial"/>
                <a:cs typeface="Calibri" panose="020F0502020204030204" pitchFamily="34" charset="0"/>
                <a:sym typeface="Arial"/>
              </a:rPr>
              <a:t>Hasta ahora, todas las funciones SQL que hemos visto, retornan un valor por cada fila que la sentencia SELECT procesa. Sin embargo, la pregunta que se nos plantea de cómo poder obtener el salario máximo entre todos los empleados no puede ser resuelta usando las funciones ya conocidas debido a que el resultado es un único valor a partir del total de filas que posee la tabla </a:t>
            </a:r>
            <a:r>
              <a:rPr lang="es-CL" sz="1200" b="0" i="0" u="none" strike="noStrike" cap="none" dirty="0" err="1">
                <a:solidFill>
                  <a:srgbClr val="000000"/>
                </a:solidFill>
                <a:latin typeface="Calibri" panose="020F0502020204030204" pitchFamily="34" charset="0"/>
                <a:ea typeface="Arial"/>
                <a:cs typeface="Calibri" panose="020F0502020204030204" pitchFamily="34" charset="0"/>
                <a:sym typeface="Arial"/>
              </a:rPr>
              <a:t>employees</a:t>
            </a:r>
            <a:r>
              <a:rPr lang="es-CL" sz="1200" b="0" i="0" u="none" strike="noStrike" cap="none" dirty="0">
                <a:solidFill>
                  <a:srgbClr val="000000"/>
                </a:solidFill>
                <a:latin typeface="Calibri" panose="020F0502020204030204" pitchFamily="34" charset="0"/>
                <a:ea typeface="Arial"/>
                <a:cs typeface="Calibri" panose="020F0502020204030204" pitchFamily="34" charset="0"/>
                <a:sym typeface="Arial"/>
              </a:rPr>
              <a:t>.</a:t>
            </a:r>
          </a:p>
          <a:p>
            <a:pPr marL="0" indent="0" algn="just" eaLnBrk="1" hangingPunct="1">
              <a:lnSpc>
                <a:spcPct val="90000"/>
              </a:lnSpc>
              <a:buNone/>
            </a:pPr>
            <a:r>
              <a:rPr lang="es-CL" sz="1200" b="0" i="0" u="none" strike="noStrike" cap="none" dirty="0">
                <a:solidFill>
                  <a:srgbClr val="000000"/>
                </a:solidFill>
                <a:latin typeface="Calibri" panose="020F0502020204030204" pitchFamily="34" charset="0"/>
                <a:ea typeface="Arial"/>
                <a:cs typeface="Calibri" panose="020F0502020204030204" pitchFamily="34" charset="0"/>
                <a:sym typeface="Arial"/>
              </a:rPr>
              <a:t>Entonces, ¿cómo resolver este requerimiento que se plantea?. Para esto debemos usar Funciones SQL de Grupo, también conocidas como Funciones Agregadas o Funciones de Múltiples Filas.</a:t>
            </a:r>
          </a:p>
        </p:txBody>
      </p:sp>
    </p:spTree>
    <p:extLst>
      <p:ext uri="{BB962C8B-B14F-4D97-AF65-F5344CB8AC3E}">
        <p14:creationId xmlns:p14="http://schemas.microsoft.com/office/powerpoint/2010/main" val="41330683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indent="0" eaLnBrk="1" hangingPunct="1">
              <a:lnSpc>
                <a:spcPct val="80000"/>
              </a:lnSpc>
              <a:spcBef>
                <a:spcPct val="0"/>
              </a:spcBef>
              <a:buNone/>
            </a:pPr>
            <a:r>
              <a:rPr lang="es-CL" sz="1200" b="1" i="0" u="none" strike="noStrike" cap="none" dirty="0">
                <a:solidFill>
                  <a:srgbClr val="000000"/>
                </a:solidFill>
                <a:latin typeface="Calibri" panose="020F0502020204030204" pitchFamily="34" charset="0"/>
                <a:ea typeface="Arial"/>
                <a:cs typeface="Calibri" panose="020F0502020204030204" pitchFamily="34" charset="0"/>
                <a:sym typeface="Arial"/>
              </a:rPr>
              <a:t>Funciones de Grupos o Agregadas</a:t>
            </a:r>
          </a:p>
          <a:p>
            <a:pPr marL="171450" indent="-171450" eaLnBrk="1" hangingPunct="1">
              <a:lnSpc>
                <a:spcPct val="80000"/>
              </a:lnSpc>
              <a:spcBef>
                <a:spcPct val="0"/>
              </a:spcBef>
              <a:buFont typeface="Arial" panose="020B0604020202020204" pitchFamily="34" charset="0"/>
              <a:buChar char="•"/>
            </a:pPr>
            <a:r>
              <a:rPr lang="es-CL" sz="1200" b="0" i="0" u="none" strike="noStrike" cap="none" dirty="0">
                <a:solidFill>
                  <a:srgbClr val="000000"/>
                </a:solidFill>
                <a:latin typeface="Calibri" panose="020F0502020204030204" pitchFamily="34" charset="0"/>
                <a:ea typeface="Arial"/>
                <a:cs typeface="Calibri" panose="020F0502020204030204" pitchFamily="34" charset="0"/>
                <a:sym typeface="Arial"/>
              </a:rPr>
              <a:t> Las funciones de grupo actúan sobre un grupo de filas y retornan un resultado por grupo.</a:t>
            </a:r>
          </a:p>
          <a:p>
            <a:pPr marL="171450" indent="-171450" eaLnBrk="1" hangingPunct="1">
              <a:lnSpc>
                <a:spcPct val="80000"/>
              </a:lnSpc>
              <a:spcBef>
                <a:spcPct val="0"/>
              </a:spcBef>
              <a:buFont typeface="Arial" panose="020B0604020202020204" pitchFamily="34" charset="0"/>
              <a:buChar char="•"/>
            </a:pPr>
            <a:r>
              <a:rPr lang="es-CL" sz="1200" b="0" i="0" u="none" strike="noStrike" cap="none" dirty="0">
                <a:solidFill>
                  <a:srgbClr val="000000"/>
                </a:solidFill>
                <a:latin typeface="Calibri" panose="020F0502020204030204" pitchFamily="34" charset="0"/>
                <a:ea typeface="Arial"/>
                <a:cs typeface="Calibri" panose="020F0502020204030204" pitchFamily="34" charset="0"/>
                <a:sym typeface="Arial"/>
              </a:rPr>
              <a:t> El grupo de filas sobre las que actúan estas funciones pueden ser la tabla completa o la tabla dividida en grupos.</a:t>
            </a:r>
          </a:p>
          <a:p>
            <a:pPr marL="171450" indent="-171450" eaLnBrk="1" hangingPunct="1">
              <a:lnSpc>
                <a:spcPct val="80000"/>
              </a:lnSpc>
              <a:spcBef>
                <a:spcPct val="0"/>
              </a:spcBef>
              <a:buFont typeface="Arial" panose="020B0604020202020204" pitchFamily="34" charset="0"/>
              <a:buChar char="•"/>
            </a:pPr>
            <a:r>
              <a:rPr lang="es-CL" sz="1200" b="0" i="0" u="none" strike="noStrike" cap="none" dirty="0">
                <a:solidFill>
                  <a:srgbClr val="000000"/>
                </a:solidFill>
                <a:latin typeface="Calibri" panose="020F0502020204030204" pitchFamily="34" charset="0"/>
                <a:ea typeface="Arial"/>
                <a:cs typeface="Calibri" panose="020F0502020204030204" pitchFamily="34" charset="0"/>
                <a:sym typeface="Arial"/>
              </a:rPr>
              <a:t> Lo interesante de poder crear grupos es la posibilidad de efectuar cálculos  sobre ellos. Todos los valores se calculan para cada elemento del grupo.</a:t>
            </a:r>
          </a:p>
          <a:p>
            <a:pPr marL="171450" indent="-171450" eaLnBrk="1" hangingPunct="1">
              <a:lnSpc>
                <a:spcPct val="80000"/>
              </a:lnSpc>
              <a:spcBef>
                <a:spcPct val="0"/>
              </a:spcBef>
              <a:buFont typeface="Arial" panose="020B0604020202020204" pitchFamily="34" charset="0"/>
              <a:buChar char="•"/>
            </a:pPr>
            <a:r>
              <a:rPr lang="es-CL" sz="1200" b="0" i="0" u="none" strike="noStrike" cap="none" dirty="0">
                <a:solidFill>
                  <a:srgbClr val="000000"/>
                </a:solidFill>
                <a:latin typeface="Calibri" panose="020F0502020204030204" pitchFamily="34" charset="0"/>
                <a:ea typeface="Arial"/>
                <a:cs typeface="Calibri" panose="020F0502020204030204" pitchFamily="34" charset="0"/>
                <a:sym typeface="Arial"/>
              </a:rPr>
              <a:t> Las funciones de grupos aceptan un argumento como valor de entrada</a:t>
            </a:r>
          </a:p>
          <a:p>
            <a:pPr marL="0" indent="0" algn="just">
              <a:buNone/>
            </a:pPr>
            <a:endParaRPr lang="es-CL" sz="1200" b="0" i="0" u="none" strike="noStrike" cap="none" dirty="0">
              <a:solidFill>
                <a:srgbClr val="000000"/>
              </a:solidFill>
              <a:latin typeface="Calibri" panose="020F0502020204030204" pitchFamily="34" charset="0"/>
              <a:ea typeface="Arial"/>
              <a:cs typeface="Calibri" panose="020F0502020204030204" pitchFamily="34" charset="0"/>
              <a:sym typeface="Arial"/>
            </a:endParaRPr>
          </a:p>
        </p:txBody>
      </p:sp>
    </p:spTree>
    <p:extLst>
      <p:ext uri="{BB962C8B-B14F-4D97-AF65-F5344CB8AC3E}">
        <p14:creationId xmlns:p14="http://schemas.microsoft.com/office/powerpoint/2010/main" val="35025071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marR="0" lvl="0" indent="0" algn="l" defTabSz="914400" rtl="0" eaLnBrk="1" fontAlgn="base" latinLnBrk="0" hangingPunct="1">
              <a:lnSpc>
                <a:spcPct val="80000"/>
              </a:lnSpc>
              <a:spcBef>
                <a:spcPct val="0"/>
              </a:spcBef>
              <a:spcAft>
                <a:spcPct val="0"/>
              </a:spcAft>
              <a:buClrTx/>
              <a:buSzTx/>
              <a:buFontTx/>
              <a:buNone/>
              <a:tabLst/>
              <a:defRPr/>
            </a:pPr>
            <a:r>
              <a:rPr kumimoji="0" lang="es-MX" sz="1200" b="1" i="0" u="none" strike="noStrike" kern="1200" cap="none" spc="0" normalizeH="0" baseline="0" noProof="0" dirty="0">
                <a:ln>
                  <a:noFill/>
                </a:ln>
                <a:solidFill>
                  <a:prstClr val="black"/>
                </a:solidFill>
                <a:effectLst/>
                <a:uLnTx/>
                <a:uFillTx/>
                <a:latin typeface="Calibri"/>
                <a:ea typeface="+mn-ea"/>
                <a:cs typeface="Arial" pitchFamily="34" charset="0"/>
              </a:rPr>
              <a:t>Funciones de Grupos o Agregadas</a:t>
            </a:r>
            <a:endParaRPr kumimoji="0" lang="es-MX" sz="1200" b="0" i="0" u="none" strike="noStrike" kern="1200" cap="none" spc="0" normalizeH="0" baseline="0" noProof="0" dirty="0">
              <a:ln>
                <a:noFill/>
              </a:ln>
              <a:solidFill>
                <a:prstClr val="black"/>
              </a:solidFill>
              <a:effectLst/>
              <a:uLnTx/>
              <a:uFillTx/>
              <a:latin typeface="Calibri"/>
              <a:ea typeface="+mn-ea"/>
              <a:cs typeface="Arial" pitchFamily="34" charset="0"/>
            </a:endParaRPr>
          </a:p>
          <a:p>
            <a:pPr marL="0" marR="0" lvl="0" indent="0" algn="l" defTabSz="914400" rtl="0" eaLnBrk="1" fontAlgn="base" latinLnBrk="0" hangingPunct="1">
              <a:lnSpc>
                <a:spcPct val="80000"/>
              </a:lnSpc>
              <a:spcBef>
                <a:spcPct val="0"/>
              </a:spcBef>
              <a:spcAft>
                <a:spcPct val="0"/>
              </a:spcAft>
              <a:buClrTx/>
              <a:buSzTx/>
              <a:buFontTx/>
              <a:buNone/>
              <a:tabLst/>
              <a:defRPr/>
            </a:pPr>
            <a:r>
              <a:rPr kumimoji="0" lang="es-MX" sz="1200" b="0" i="0" u="none" strike="noStrike" kern="1200" cap="none" spc="0" normalizeH="0" baseline="0" noProof="0" dirty="0">
                <a:ln>
                  <a:noFill/>
                </a:ln>
                <a:solidFill>
                  <a:prstClr val="black"/>
                </a:solidFill>
                <a:effectLst/>
                <a:uLnTx/>
                <a:uFillTx/>
                <a:latin typeface="Calibri"/>
                <a:ea typeface="+mn-ea"/>
                <a:cs typeface="Arial" pitchFamily="34" charset="0"/>
              </a:rPr>
              <a:t>En la sintaxis:</a:t>
            </a:r>
          </a:p>
          <a:p>
            <a:pPr marL="0" marR="0" lvl="0" indent="0" algn="l" defTabSz="914400" rtl="0" eaLnBrk="1" fontAlgn="base" latinLnBrk="0" hangingPunct="1">
              <a:lnSpc>
                <a:spcPct val="80000"/>
              </a:lnSpc>
              <a:spcBef>
                <a:spcPct val="0"/>
              </a:spcBef>
              <a:spcAft>
                <a:spcPct val="0"/>
              </a:spcAft>
              <a:buClrTx/>
              <a:buSzTx/>
              <a:buFontTx/>
              <a:buChar char="•"/>
              <a:tabLst/>
              <a:defRPr/>
            </a:pPr>
            <a:r>
              <a:rPr kumimoji="0" lang="es-MX" sz="1200" b="1" i="1" u="none" strike="noStrike" kern="1200" cap="none" spc="0" normalizeH="0" baseline="0" noProof="0" dirty="0">
                <a:ln>
                  <a:noFill/>
                </a:ln>
                <a:solidFill>
                  <a:prstClr val="black"/>
                </a:solidFill>
                <a:effectLst/>
                <a:uLnTx/>
                <a:uFillTx/>
                <a:latin typeface="Calibri"/>
                <a:ea typeface="+mn-ea"/>
                <a:cs typeface="Arial" pitchFamily="34" charset="0"/>
              </a:rPr>
              <a:t> </a:t>
            </a:r>
            <a:r>
              <a:rPr kumimoji="0" lang="es-MX" sz="1200" b="1" i="1" u="none" strike="noStrike" kern="1200" cap="none" spc="0" normalizeH="0" baseline="0" noProof="0" dirty="0" err="1">
                <a:ln>
                  <a:noFill/>
                </a:ln>
                <a:solidFill>
                  <a:prstClr val="black"/>
                </a:solidFill>
                <a:effectLst/>
                <a:uLnTx/>
                <a:uFillTx/>
                <a:latin typeface="Calibri"/>
                <a:ea typeface="+mn-ea"/>
                <a:cs typeface="Arial" pitchFamily="34" charset="0"/>
              </a:rPr>
              <a:t>función_de_grupo</a:t>
            </a:r>
            <a:r>
              <a:rPr kumimoji="0" lang="es-MX" sz="1200" b="1" i="0" u="none" strike="noStrike" kern="1200" cap="none" spc="0" normalizeH="0" baseline="0" noProof="0" dirty="0">
                <a:ln>
                  <a:noFill/>
                </a:ln>
                <a:solidFill>
                  <a:prstClr val="black"/>
                </a:solidFill>
                <a:effectLst/>
                <a:uLnTx/>
                <a:uFillTx/>
                <a:latin typeface="Calibri"/>
                <a:ea typeface="+mn-ea"/>
                <a:cs typeface="Arial" pitchFamily="34" charset="0"/>
              </a:rPr>
              <a:t>: </a:t>
            </a:r>
            <a:r>
              <a:rPr kumimoji="0" lang="es-MX" sz="1200" b="0" i="0" u="none" strike="noStrike" kern="1200" cap="none" spc="0" normalizeH="0" baseline="0" noProof="0" dirty="0">
                <a:ln>
                  <a:noFill/>
                </a:ln>
                <a:solidFill>
                  <a:prstClr val="black"/>
                </a:solidFill>
                <a:effectLst/>
                <a:uLnTx/>
                <a:uFillTx/>
                <a:latin typeface="Calibri"/>
                <a:ea typeface="+mn-ea"/>
                <a:cs typeface="Arial" pitchFamily="34" charset="0"/>
              </a:rPr>
              <a:t>es el nombre de la función SQL que se va a utilizar</a:t>
            </a:r>
          </a:p>
          <a:p>
            <a:pPr marL="0" marR="0" lvl="0" indent="0" algn="l" defTabSz="914400" rtl="0" eaLnBrk="1" fontAlgn="base" latinLnBrk="0" hangingPunct="1">
              <a:lnSpc>
                <a:spcPct val="80000"/>
              </a:lnSpc>
              <a:spcBef>
                <a:spcPct val="0"/>
              </a:spcBef>
              <a:spcAft>
                <a:spcPct val="0"/>
              </a:spcAft>
              <a:buClrTx/>
              <a:buSzTx/>
              <a:buFontTx/>
              <a:buChar char="•"/>
              <a:tabLst/>
              <a:defRPr/>
            </a:pPr>
            <a:r>
              <a:rPr kumimoji="0" lang="es-MX" sz="1200" b="1" i="1" u="none" strike="noStrike" kern="1200" cap="none" spc="0" normalizeH="0" baseline="0" noProof="0" dirty="0">
                <a:ln>
                  <a:noFill/>
                </a:ln>
                <a:solidFill>
                  <a:prstClr val="black"/>
                </a:solidFill>
                <a:effectLst/>
                <a:uLnTx/>
                <a:uFillTx/>
                <a:latin typeface="Calibri"/>
                <a:ea typeface="+mn-ea"/>
                <a:cs typeface="Arial" pitchFamily="34" charset="0"/>
              </a:rPr>
              <a:t> columna|expresión</a:t>
            </a:r>
            <a:r>
              <a:rPr kumimoji="0" lang="es-MX" sz="1200" b="0" i="0" u="none" strike="noStrike" kern="1200" cap="none" spc="0" normalizeH="0" baseline="0" noProof="0" dirty="0">
                <a:ln>
                  <a:noFill/>
                </a:ln>
                <a:solidFill>
                  <a:prstClr val="black"/>
                </a:solidFill>
                <a:effectLst/>
                <a:uLnTx/>
                <a:uFillTx/>
                <a:latin typeface="Calibri"/>
                <a:ea typeface="+mn-ea"/>
                <a:cs typeface="Arial" pitchFamily="34" charset="0"/>
              </a:rPr>
              <a:t> es el nombre de columna de la tabla o expresión que sirve de argumento a la función de grupo.</a:t>
            </a:r>
            <a:endParaRPr kumimoji="0" lang="es-CL" sz="12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kumimoji="0" lang="es-CL" sz="1200" b="0" i="0" u="none" strike="noStrike" kern="1200" cap="none" spc="0" normalizeH="0" baseline="0" noProof="0" dirty="0">
                <a:ln>
                  <a:noFill/>
                </a:ln>
                <a:solidFill>
                  <a:prstClr val="black"/>
                </a:solidFill>
                <a:effectLst/>
                <a:uLnTx/>
                <a:uFillTx/>
                <a:latin typeface="Calibri"/>
                <a:ea typeface="+mn-ea"/>
                <a:cs typeface="+mn-cs"/>
              </a:rPr>
              <a:t>Las funciones de grupos más importantes son: AVG, COUNT, MAX, MIN y SUM</a:t>
            </a:r>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kumimoji="0" lang="es-CL" sz="1200" b="1" i="0" u="none" strike="noStrike" kern="1200" cap="none" spc="0" normalizeH="0" baseline="0" noProof="0" dirty="0">
                <a:ln>
                  <a:noFill/>
                </a:ln>
                <a:solidFill>
                  <a:prstClr val="black"/>
                </a:solidFill>
                <a:effectLst/>
                <a:uLnTx/>
                <a:uFillTx/>
                <a:latin typeface="Calibri"/>
                <a:ea typeface="+mn-ea"/>
                <a:cs typeface="+mn-cs"/>
              </a:rPr>
              <a:t>AVG:</a:t>
            </a:r>
            <a:r>
              <a:rPr kumimoji="0" lang="es-CL" sz="1200" b="0" i="0" u="none" strike="noStrike" kern="1200" cap="none" spc="0" normalizeH="0" baseline="0" noProof="0" dirty="0">
                <a:ln>
                  <a:noFill/>
                </a:ln>
                <a:solidFill>
                  <a:prstClr val="black"/>
                </a:solidFill>
                <a:effectLst/>
                <a:uLnTx/>
                <a:uFillTx/>
                <a:latin typeface="Calibri"/>
                <a:ea typeface="+mn-ea"/>
                <a:cs typeface="+mn-cs"/>
              </a:rPr>
              <a:t> calcula el promedio del valor de </a:t>
            </a:r>
            <a:r>
              <a:rPr kumimoji="0" lang="es-MX" sz="1200" b="1" i="1" u="none" strike="noStrike" kern="1200" cap="none" spc="0" normalizeH="0" baseline="0" noProof="0" dirty="0">
                <a:ln>
                  <a:noFill/>
                </a:ln>
                <a:solidFill>
                  <a:prstClr val="black"/>
                </a:solidFill>
                <a:effectLst/>
                <a:uLnTx/>
                <a:uFillTx/>
                <a:latin typeface="Calibri"/>
                <a:ea typeface="Arial"/>
                <a:cs typeface="Arial" pitchFamily="34" charset="0"/>
                <a:sym typeface="Arial"/>
              </a:rPr>
              <a:t>columna|expresión</a:t>
            </a:r>
            <a:r>
              <a:rPr kumimoji="0" lang="es-CL" sz="1200" b="0" i="0" u="none" strike="noStrike" kern="1200" cap="none" spc="0" normalizeH="0" baseline="0" noProof="0" dirty="0">
                <a:ln>
                  <a:noFill/>
                </a:ln>
                <a:solidFill>
                  <a:prstClr val="black"/>
                </a:solidFill>
                <a:effectLst/>
                <a:uLnTx/>
                <a:uFillTx/>
                <a:latin typeface="Calibri"/>
                <a:ea typeface="+mn-ea"/>
                <a:cs typeface="+mn-cs"/>
              </a:rPr>
              <a:t>, ignorando los valores Nulos.</a:t>
            </a:r>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kumimoji="0" lang="es-CL" sz="1200" b="1" i="0" u="none" strike="noStrike" kern="1200" cap="none" spc="0" normalizeH="0" baseline="0" noProof="0" dirty="0">
                <a:ln>
                  <a:noFill/>
                </a:ln>
                <a:solidFill>
                  <a:prstClr val="black"/>
                </a:solidFill>
                <a:effectLst/>
                <a:uLnTx/>
                <a:uFillTx/>
                <a:latin typeface="Calibri"/>
                <a:ea typeface="+mn-ea"/>
                <a:cs typeface="+mn-cs"/>
              </a:rPr>
              <a:t>COUNT:</a:t>
            </a:r>
            <a:r>
              <a:rPr kumimoji="0" lang="es-CL" sz="1200" b="0" i="0" u="none" strike="noStrike" kern="1200" cap="none" spc="0" normalizeH="0" baseline="0" noProof="0" dirty="0">
                <a:ln>
                  <a:noFill/>
                </a:ln>
                <a:solidFill>
                  <a:prstClr val="black"/>
                </a:solidFill>
                <a:effectLst/>
                <a:uLnTx/>
                <a:uFillTx/>
                <a:latin typeface="Calibri"/>
                <a:ea typeface="+mn-ea"/>
                <a:cs typeface="+mn-cs"/>
              </a:rPr>
              <a:t> cuenta el número de filas, donde </a:t>
            </a:r>
            <a:r>
              <a:rPr kumimoji="0" lang="es-MX" sz="1200" b="1" i="1" u="none" strike="noStrike" kern="1200" cap="none" spc="0" normalizeH="0" baseline="0" noProof="0" dirty="0">
                <a:ln>
                  <a:noFill/>
                </a:ln>
                <a:solidFill>
                  <a:prstClr val="black"/>
                </a:solidFill>
                <a:effectLst/>
                <a:uLnTx/>
                <a:uFillTx/>
                <a:latin typeface="Calibri"/>
                <a:ea typeface="Arial"/>
                <a:cs typeface="Arial" pitchFamily="34" charset="0"/>
                <a:sym typeface="Arial"/>
              </a:rPr>
              <a:t>columna|expresión</a:t>
            </a:r>
            <a:r>
              <a:rPr kumimoji="0" lang="es-MX" sz="1200" b="0" i="0" u="none" strike="noStrike" kern="1200" cap="none" spc="0" normalizeH="0" baseline="0" noProof="0" dirty="0">
                <a:ln>
                  <a:noFill/>
                </a:ln>
                <a:solidFill>
                  <a:prstClr val="black"/>
                </a:solidFill>
                <a:effectLst/>
                <a:uLnTx/>
                <a:uFillTx/>
                <a:latin typeface="Calibri"/>
                <a:ea typeface="Arial"/>
                <a:cs typeface="Arial" pitchFamily="34" charset="0"/>
                <a:sym typeface="Arial"/>
              </a:rPr>
              <a:t> </a:t>
            </a:r>
            <a:r>
              <a:rPr kumimoji="0" lang="es-CL" sz="1200" b="0" i="0" u="none" strike="noStrike" kern="1200" cap="none" spc="0" normalizeH="0" baseline="0" noProof="0" dirty="0">
                <a:ln>
                  <a:noFill/>
                </a:ln>
                <a:solidFill>
                  <a:prstClr val="black"/>
                </a:solidFill>
                <a:effectLst/>
                <a:uLnTx/>
                <a:uFillTx/>
                <a:latin typeface="Calibri"/>
                <a:ea typeface="+mn-ea"/>
                <a:cs typeface="+mn-cs"/>
              </a:rPr>
              <a:t>puede ser el nombre de una columna.</a:t>
            </a:r>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kumimoji="0" lang="es-CL" sz="1200" b="1" i="0" u="none" strike="noStrike" kern="1200" cap="none" spc="0" normalizeH="0" baseline="0" noProof="0" dirty="0">
                <a:ln>
                  <a:noFill/>
                </a:ln>
                <a:solidFill>
                  <a:prstClr val="black"/>
                </a:solidFill>
                <a:effectLst/>
                <a:uLnTx/>
                <a:uFillTx/>
                <a:latin typeface="Calibri"/>
                <a:ea typeface="+mn-ea"/>
                <a:cs typeface="+mn-cs"/>
              </a:rPr>
              <a:t>MAX:</a:t>
            </a:r>
            <a:r>
              <a:rPr kumimoji="0" lang="es-CL" sz="1200" b="0" i="0" u="none" strike="noStrike" kern="1200" cap="none" spc="0" normalizeH="0" baseline="0" noProof="0" dirty="0">
                <a:ln>
                  <a:noFill/>
                </a:ln>
                <a:solidFill>
                  <a:prstClr val="black"/>
                </a:solidFill>
                <a:effectLst/>
                <a:uLnTx/>
                <a:uFillTx/>
                <a:latin typeface="Calibri"/>
                <a:ea typeface="+mn-ea"/>
                <a:cs typeface="+mn-cs"/>
              </a:rPr>
              <a:t> obtiene el máximo valor de </a:t>
            </a:r>
            <a:r>
              <a:rPr kumimoji="0" lang="es-MX" sz="1200" b="1" i="1" u="none" strike="noStrike" kern="1200" cap="none" spc="0" normalizeH="0" baseline="0" noProof="0" dirty="0">
                <a:ln>
                  <a:noFill/>
                </a:ln>
                <a:solidFill>
                  <a:prstClr val="black"/>
                </a:solidFill>
                <a:effectLst/>
                <a:uLnTx/>
                <a:uFillTx/>
                <a:latin typeface="Calibri"/>
                <a:ea typeface="Arial"/>
                <a:cs typeface="Arial" pitchFamily="34" charset="0"/>
                <a:sym typeface="Arial"/>
              </a:rPr>
              <a:t>columna|expresión</a:t>
            </a:r>
            <a:r>
              <a:rPr kumimoji="0" lang="es-CL" sz="1200" b="0" i="0" u="none" strike="noStrike" kern="1200" cap="none" spc="0" normalizeH="0" baseline="0" noProof="0" dirty="0">
                <a:ln>
                  <a:noFill/>
                </a:ln>
                <a:solidFill>
                  <a:prstClr val="black"/>
                </a:solidFill>
                <a:effectLst/>
                <a:uLnTx/>
                <a:uFillTx/>
                <a:latin typeface="Calibri"/>
                <a:ea typeface="+mn-ea"/>
                <a:cs typeface="+mn-cs"/>
              </a:rPr>
              <a:t>, ignorando los valores Nulos.</a:t>
            </a:r>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kumimoji="0" lang="es-CL" sz="1200" b="1" i="0" u="none" strike="noStrike" kern="1200" cap="none" spc="0" normalizeH="0" baseline="0" noProof="0" dirty="0">
                <a:ln>
                  <a:noFill/>
                </a:ln>
                <a:solidFill>
                  <a:prstClr val="black"/>
                </a:solidFill>
                <a:effectLst/>
                <a:uLnTx/>
                <a:uFillTx/>
                <a:latin typeface="Calibri"/>
                <a:ea typeface="+mn-ea"/>
                <a:cs typeface="+mn-cs"/>
              </a:rPr>
              <a:t>MIN:</a:t>
            </a:r>
            <a:r>
              <a:rPr kumimoji="0" lang="es-CL" sz="1200" b="0" i="0" u="none" strike="noStrike" kern="1200" cap="none" spc="0" normalizeH="0" baseline="0" noProof="0" dirty="0">
                <a:ln>
                  <a:noFill/>
                </a:ln>
                <a:solidFill>
                  <a:prstClr val="black"/>
                </a:solidFill>
                <a:effectLst/>
                <a:uLnTx/>
                <a:uFillTx/>
                <a:latin typeface="Calibri"/>
                <a:ea typeface="+mn-ea"/>
                <a:cs typeface="+mn-cs"/>
              </a:rPr>
              <a:t> obtiene el mínimo valor de </a:t>
            </a:r>
            <a:r>
              <a:rPr kumimoji="0" lang="es-MX" sz="1200" b="1" i="1" u="none" strike="noStrike" kern="1200" cap="none" spc="0" normalizeH="0" baseline="0" noProof="0" dirty="0">
                <a:ln>
                  <a:noFill/>
                </a:ln>
                <a:solidFill>
                  <a:prstClr val="black"/>
                </a:solidFill>
                <a:effectLst/>
                <a:uLnTx/>
                <a:uFillTx/>
                <a:latin typeface="Calibri"/>
                <a:ea typeface="Arial"/>
                <a:cs typeface="Arial" pitchFamily="34" charset="0"/>
                <a:sym typeface="Arial"/>
              </a:rPr>
              <a:t>columna|expresión</a:t>
            </a:r>
            <a:r>
              <a:rPr kumimoji="0" lang="es-CL" sz="1200" b="0" i="0" u="none" strike="noStrike" kern="1200" cap="none" spc="0" normalizeH="0" baseline="0" noProof="0" dirty="0">
                <a:ln>
                  <a:noFill/>
                </a:ln>
                <a:solidFill>
                  <a:prstClr val="black"/>
                </a:solidFill>
                <a:effectLst/>
                <a:uLnTx/>
                <a:uFillTx/>
                <a:latin typeface="Calibri"/>
                <a:ea typeface="+mn-ea"/>
                <a:cs typeface="+mn-cs"/>
              </a:rPr>
              <a:t>, ignorando los valores Nulos.</a:t>
            </a:r>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kumimoji="0" lang="es-CL" sz="1200" b="1" i="0" u="none" strike="noStrike" kern="1200" cap="none" spc="0" normalizeH="0" baseline="0" noProof="0" dirty="0">
                <a:ln>
                  <a:noFill/>
                </a:ln>
                <a:solidFill>
                  <a:prstClr val="black"/>
                </a:solidFill>
                <a:effectLst/>
                <a:uLnTx/>
                <a:uFillTx/>
                <a:latin typeface="Calibri"/>
                <a:ea typeface="+mn-ea"/>
                <a:cs typeface="+mn-cs"/>
              </a:rPr>
              <a:t>SUM:</a:t>
            </a:r>
            <a:r>
              <a:rPr kumimoji="0" lang="es-CL" sz="1200" b="0" i="0" u="none" strike="noStrike" kern="1200" cap="none" spc="0" normalizeH="0" baseline="0" noProof="0" dirty="0">
                <a:ln>
                  <a:noFill/>
                </a:ln>
                <a:solidFill>
                  <a:prstClr val="black"/>
                </a:solidFill>
                <a:effectLst/>
                <a:uLnTx/>
                <a:uFillTx/>
                <a:latin typeface="Calibri"/>
                <a:ea typeface="+mn-ea"/>
                <a:cs typeface="+mn-cs"/>
              </a:rPr>
              <a:t> suma los valores de </a:t>
            </a:r>
            <a:r>
              <a:rPr kumimoji="0" lang="es-MX" sz="1200" b="1" i="1" u="none" strike="noStrike" kern="1200" cap="none" spc="0" normalizeH="0" baseline="0" noProof="0" dirty="0">
                <a:ln>
                  <a:noFill/>
                </a:ln>
                <a:solidFill>
                  <a:prstClr val="black"/>
                </a:solidFill>
                <a:effectLst/>
                <a:uLnTx/>
                <a:uFillTx/>
                <a:latin typeface="Calibri"/>
                <a:ea typeface="Arial"/>
                <a:cs typeface="Arial" pitchFamily="34" charset="0"/>
                <a:sym typeface="Arial"/>
              </a:rPr>
              <a:t>columna|expresión</a:t>
            </a:r>
            <a:r>
              <a:rPr kumimoji="0" lang="es-CL" sz="1200" b="0" i="0" u="none" strike="noStrike" kern="1200" cap="none" spc="0" normalizeH="0" baseline="0" noProof="0" dirty="0">
                <a:ln>
                  <a:noFill/>
                </a:ln>
                <a:solidFill>
                  <a:prstClr val="black"/>
                </a:solidFill>
                <a:effectLst/>
                <a:uLnTx/>
                <a:uFillTx/>
                <a:latin typeface="Calibri"/>
                <a:ea typeface="+mn-ea"/>
                <a:cs typeface="+mn-cs"/>
              </a:rPr>
              <a:t>, ignorando los valores Nulos.</a:t>
            </a:r>
          </a:p>
          <a:p>
            <a:pPr marL="0" marR="0" lvl="0" indent="0" algn="l" defTabSz="914400" rtl="0" eaLnBrk="0" fontAlgn="base" latinLnBrk="0" hangingPunct="0">
              <a:lnSpc>
                <a:spcPct val="100000"/>
              </a:lnSpc>
              <a:spcBef>
                <a:spcPct val="30000"/>
              </a:spcBef>
              <a:spcAft>
                <a:spcPct val="0"/>
              </a:spcAft>
              <a:buClrTx/>
              <a:buSzTx/>
              <a:buFontTx/>
              <a:buNone/>
              <a:tabLst/>
              <a:defRPr/>
            </a:pPr>
            <a:r>
              <a:rPr kumimoji="0" lang="es-CL" sz="1200" b="0" i="0" u="none" strike="noStrike" kern="1200" cap="none" spc="0" normalizeH="0" baseline="0" noProof="0" dirty="0">
                <a:ln>
                  <a:noFill/>
                </a:ln>
                <a:solidFill>
                  <a:prstClr val="black"/>
                </a:solidFill>
                <a:effectLst/>
                <a:uLnTx/>
                <a:uFillTx/>
                <a:latin typeface="Calibri"/>
                <a:ea typeface="+mn-ea"/>
                <a:cs typeface="+mn-cs"/>
              </a:rPr>
              <a:t>La opción DISTINCT hace que la función considere sólo los valores no duplicados.</a:t>
            </a:r>
          </a:p>
          <a:p>
            <a:pPr marL="0" marR="0" lvl="0" indent="0" algn="l" defTabSz="914400" rtl="0" eaLnBrk="0" fontAlgn="base" latinLnBrk="0" hangingPunct="0">
              <a:lnSpc>
                <a:spcPct val="100000"/>
              </a:lnSpc>
              <a:spcBef>
                <a:spcPct val="30000"/>
              </a:spcBef>
              <a:spcAft>
                <a:spcPct val="0"/>
              </a:spcAft>
              <a:buClrTx/>
              <a:buSzTx/>
              <a:buFontTx/>
              <a:buNone/>
              <a:tabLst/>
              <a:defRPr/>
            </a:pPr>
            <a:r>
              <a:rPr kumimoji="0" lang="es-CL" sz="1200" b="0" i="0" u="none" strike="noStrike" kern="1200" cap="none" spc="0" normalizeH="0" baseline="0" noProof="0" dirty="0">
                <a:ln>
                  <a:noFill/>
                </a:ln>
                <a:solidFill>
                  <a:prstClr val="black"/>
                </a:solidFill>
                <a:effectLst/>
                <a:uLnTx/>
                <a:uFillTx/>
                <a:latin typeface="Calibri"/>
                <a:ea typeface="+mn-ea"/>
                <a:cs typeface="+mn-cs"/>
              </a:rPr>
              <a:t>La opción ALL (valor por defecto) hace que la función considere todos los valores incluyendo los duplicados.</a:t>
            </a:r>
          </a:p>
          <a:p>
            <a:pPr marL="0" marR="0" lvl="0" indent="0" algn="l" defTabSz="914400" rtl="0" eaLnBrk="0" fontAlgn="base" latinLnBrk="0" hangingPunct="0">
              <a:lnSpc>
                <a:spcPct val="100000"/>
              </a:lnSpc>
              <a:spcBef>
                <a:spcPct val="30000"/>
              </a:spcBef>
              <a:spcAft>
                <a:spcPct val="0"/>
              </a:spcAft>
              <a:buClrTx/>
              <a:buSzTx/>
              <a:buFontTx/>
              <a:buNone/>
              <a:tabLst/>
              <a:defRPr/>
            </a:pPr>
            <a:r>
              <a:rPr kumimoji="0" lang="es-CL" sz="1200" b="0" i="0" u="none" strike="noStrike" kern="1200" cap="none" spc="0" normalizeH="0" baseline="0" noProof="0" dirty="0">
                <a:ln>
                  <a:noFill/>
                </a:ln>
                <a:solidFill>
                  <a:prstClr val="black"/>
                </a:solidFill>
                <a:effectLst/>
                <a:uLnTx/>
                <a:uFillTx/>
                <a:latin typeface="Calibri"/>
                <a:ea typeface="+mn-ea"/>
                <a:cs typeface="+mn-cs"/>
              </a:rPr>
              <a:t>El tipo de dato para </a:t>
            </a:r>
            <a:r>
              <a:rPr kumimoji="0" lang="es-MX" sz="1200" b="1" i="1" u="none" strike="noStrike" kern="1200" cap="none" spc="0" normalizeH="0" baseline="0" noProof="0" dirty="0">
                <a:ln>
                  <a:noFill/>
                </a:ln>
                <a:solidFill>
                  <a:prstClr val="black"/>
                </a:solidFill>
                <a:effectLst/>
                <a:uLnTx/>
                <a:uFillTx/>
                <a:latin typeface="Calibri"/>
                <a:ea typeface="Arial"/>
                <a:cs typeface="Arial" pitchFamily="34" charset="0"/>
                <a:sym typeface="Arial"/>
              </a:rPr>
              <a:t>columna|expresión</a:t>
            </a:r>
            <a:r>
              <a:rPr kumimoji="0" lang="es-MX" sz="1200" b="0" i="0" u="none" strike="noStrike" kern="1200" cap="none" spc="0" normalizeH="0" baseline="0" noProof="0" dirty="0">
                <a:ln>
                  <a:noFill/>
                </a:ln>
                <a:solidFill>
                  <a:prstClr val="black"/>
                </a:solidFill>
                <a:effectLst/>
                <a:uLnTx/>
                <a:uFillTx/>
                <a:latin typeface="Calibri"/>
                <a:ea typeface="Arial"/>
                <a:cs typeface="Arial" pitchFamily="34" charset="0"/>
                <a:sym typeface="Arial"/>
              </a:rPr>
              <a:t> </a:t>
            </a:r>
            <a:r>
              <a:rPr kumimoji="0" lang="es-CL" sz="1200" b="0" i="0" u="none" strike="noStrike" kern="1200" cap="none" spc="0" normalizeH="0" baseline="0" noProof="0" dirty="0">
                <a:ln>
                  <a:noFill/>
                </a:ln>
                <a:solidFill>
                  <a:prstClr val="black"/>
                </a:solidFill>
                <a:effectLst/>
                <a:uLnTx/>
                <a:uFillTx/>
                <a:latin typeface="Calibri"/>
                <a:ea typeface="+mn-ea"/>
                <a:cs typeface="+mn-cs"/>
              </a:rPr>
              <a:t>(columnas de la tabla) debe ser CHAR, VARCHAR2, NUMBER o DATE.</a:t>
            </a:r>
          </a:p>
          <a:p>
            <a:pPr marL="0" marR="0" lvl="0" indent="0" algn="l" defTabSz="914400" rtl="0" eaLnBrk="0" fontAlgn="base" latinLnBrk="0" hangingPunct="0">
              <a:lnSpc>
                <a:spcPct val="100000"/>
              </a:lnSpc>
              <a:spcBef>
                <a:spcPct val="30000"/>
              </a:spcBef>
              <a:spcAft>
                <a:spcPct val="0"/>
              </a:spcAft>
              <a:buClrTx/>
              <a:buSzTx/>
              <a:buFontTx/>
              <a:buNone/>
              <a:tabLst/>
              <a:defRPr/>
            </a:pPr>
            <a:r>
              <a:rPr kumimoji="0" lang="es-CL" sz="1200" b="0" i="0" u="none" strike="noStrike" kern="1200" cap="none" spc="0" normalizeH="0" baseline="0" noProof="0" dirty="0">
                <a:ln>
                  <a:noFill/>
                </a:ln>
                <a:solidFill>
                  <a:prstClr val="black"/>
                </a:solidFill>
                <a:effectLst/>
                <a:uLnTx/>
                <a:uFillTx/>
                <a:latin typeface="Calibri"/>
                <a:ea typeface="+mn-ea"/>
                <a:cs typeface="+mn-cs"/>
              </a:rPr>
              <a:t>TODAS las funciones de grupo ignoran los valores Nulos. Para sustituir los valores Nulos se deben utilizar las funciones NVL, NVL2 o COALESCE. </a:t>
            </a:r>
          </a:p>
        </p:txBody>
      </p:sp>
    </p:spTree>
    <p:extLst>
      <p:ext uri="{BB962C8B-B14F-4D97-AF65-F5344CB8AC3E}">
        <p14:creationId xmlns:p14="http://schemas.microsoft.com/office/powerpoint/2010/main" val="23508263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0" lang="es-CL" sz="1200" b="1" i="0" u="none" strike="noStrike" kern="1200" cap="none" spc="0" normalizeH="0" baseline="0" noProof="0" dirty="0">
                <a:ln>
                  <a:noFill/>
                </a:ln>
                <a:solidFill>
                  <a:prstClr val="black"/>
                </a:solidFill>
                <a:effectLst/>
                <a:uLnTx/>
                <a:uFillTx/>
                <a:latin typeface="Calibri"/>
                <a:ea typeface="+mn-ea"/>
                <a:cs typeface="+mn-cs"/>
              </a:rPr>
              <a:t>Funciones AVG, SUM, MAX y MIN</a:t>
            </a:r>
          </a:p>
          <a:p>
            <a:pPr marL="171450" marR="0" lvl="0" indent="-171450" algn="just"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kumimoji="0" lang="es-CL" sz="1200" b="0" i="0" u="none" strike="noStrike" kern="1200" cap="none" spc="0" normalizeH="0" baseline="0" noProof="0" dirty="0">
                <a:ln>
                  <a:noFill/>
                </a:ln>
                <a:solidFill>
                  <a:prstClr val="black"/>
                </a:solidFill>
                <a:effectLst/>
                <a:uLnTx/>
                <a:uFillTx/>
                <a:latin typeface="Calibri"/>
                <a:ea typeface="+mn-ea"/>
                <a:cs typeface="+mn-cs"/>
              </a:rPr>
              <a:t>Las funciones AVG y SUM (al igual que STDDEV y VARIANCE) se pueden utilizar sólo con tipos de datos numéricos.</a:t>
            </a:r>
          </a:p>
          <a:p>
            <a:pPr marL="171450" marR="0" lvl="0" indent="-171450" algn="just"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kumimoji="0" lang="es-CL" sz="1200" b="0" i="0" u="none" strike="noStrike" kern="1200" cap="none" spc="0" normalizeH="0" baseline="0" noProof="0" dirty="0">
                <a:ln>
                  <a:noFill/>
                </a:ln>
                <a:solidFill>
                  <a:prstClr val="black"/>
                </a:solidFill>
                <a:effectLst/>
                <a:uLnTx/>
                <a:uFillTx/>
                <a:latin typeface="Calibri"/>
                <a:ea typeface="+mn-ea"/>
                <a:cs typeface="+mn-cs"/>
              </a:rPr>
              <a:t>Las funciones MIN y MAX se pueden utilizar para tipos de datos numéricos, caracteres y fechas.</a:t>
            </a:r>
          </a:p>
          <a:p>
            <a:pPr marL="0" marR="0" lvl="0" indent="0" algn="just" defTabSz="914400" rtl="0" eaLnBrk="0" fontAlgn="base" latinLnBrk="0" hangingPunct="0">
              <a:lnSpc>
                <a:spcPct val="100000"/>
              </a:lnSpc>
              <a:spcBef>
                <a:spcPct val="30000"/>
              </a:spcBef>
              <a:spcAft>
                <a:spcPct val="0"/>
              </a:spcAft>
              <a:buClrTx/>
              <a:buSzTx/>
              <a:buFontTx/>
              <a:buNone/>
              <a:tabLst/>
              <a:defRPr/>
            </a:pPr>
            <a:r>
              <a:rPr kumimoji="0" lang="es-CL" sz="1200" b="0" i="0" u="none" strike="noStrike" kern="1200" cap="none" spc="0" normalizeH="0" baseline="0" noProof="0" dirty="0">
                <a:ln>
                  <a:noFill/>
                </a:ln>
                <a:solidFill>
                  <a:prstClr val="black"/>
                </a:solidFill>
                <a:effectLst/>
                <a:uLnTx/>
                <a:uFillTx/>
                <a:latin typeface="Calibri"/>
                <a:ea typeface="+mn-ea"/>
                <a:cs typeface="+mn-cs"/>
              </a:rPr>
              <a:t>En el primer ejemplo, la sentencia obtiene el salario promedio, el salario mayor, el salario menor y la sumatoria de todos los salarios de los empleados cuya identificación de trabajo contenga la cadena de caracteres REP independiente con la cantidad de caracteres que comience o termine.</a:t>
            </a:r>
          </a:p>
          <a:p>
            <a:pPr marL="0" marR="0" lvl="0" indent="0" algn="just" defTabSz="914400" rtl="0" eaLnBrk="0" fontAlgn="base" latinLnBrk="0" hangingPunct="0">
              <a:lnSpc>
                <a:spcPct val="100000"/>
              </a:lnSpc>
              <a:spcBef>
                <a:spcPct val="30000"/>
              </a:spcBef>
              <a:spcAft>
                <a:spcPct val="0"/>
              </a:spcAft>
              <a:buClrTx/>
              <a:buSzTx/>
              <a:buFontTx/>
              <a:buNone/>
              <a:tabLst/>
              <a:defRPr/>
            </a:pPr>
            <a:r>
              <a:rPr kumimoji="0" lang="es-CL" sz="1200" b="0" i="0" u="none" strike="noStrike" kern="1200" cap="none" spc="0" normalizeH="0" baseline="0" noProof="0" dirty="0">
                <a:ln>
                  <a:noFill/>
                </a:ln>
                <a:solidFill>
                  <a:prstClr val="black"/>
                </a:solidFill>
                <a:effectLst/>
                <a:uLnTx/>
                <a:uFillTx/>
                <a:latin typeface="Calibri"/>
                <a:ea typeface="+mn-ea"/>
                <a:cs typeface="+mn-cs"/>
              </a:rPr>
              <a:t>En el segundo ejemplo, la sentencia muestra la fecha de contrato menor, la fecha de contrato mayor, el primer apellido y el último apellidos de los empleados.</a:t>
            </a:r>
          </a:p>
        </p:txBody>
      </p:sp>
    </p:spTree>
    <p:extLst>
      <p:ext uri="{BB962C8B-B14F-4D97-AF65-F5344CB8AC3E}">
        <p14:creationId xmlns:p14="http://schemas.microsoft.com/office/powerpoint/2010/main" val="21694603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marR="0" lvl="0" indent="0" algn="l" defTabSz="914400" rtl="0" eaLnBrk="0" fontAlgn="base" latinLnBrk="0" hangingPunct="0">
              <a:lnSpc>
                <a:spcPct val="90000"/>
              </a:lnSpc>
              <a:spcBef>
                <a:spcPct val="30000"/>
              </a:spcBef>
              <a:spcAft>
                <a:spcPct val="0"/>
              </a:spcAft>
              <a:buClrTx/>
              <a:buSzTx/>
              <a:buFontTx/>
              <a:buNone/>
              <a:tabLst/>
              <a:defRPr/>
            </a:pPr>
            <a:r>
              <a:rPr kumimoji="0" lang="es-CL" sz="1200" b="1" i="0" u="none" strike="noStrike" kern="1200" cap="none" spc="0" normalizeH="0" baseline="0" noProof="0" dirty="0">
                <a:ln>
                  <a:noFill/>
                </a:ln>
                <a:solidFill>
                  <a:prstClr val="black"/>
                </a:solidFill>
                <a:effectLst/>
                <a:uLnTx/>
                <a:uFillTx/>
                <a:latin typeface="Calibri"/>
                <a:ea typeface="+mn-ea"/>
                <a:cs typeface="Arial" pitchFamily="34" charset="0"/>
              </a:rPr>
              <a:t>Función COUNT</a:t>
            </a:r>
          </a:p>
          <a:p>
            <a:pPr marL="0" marR="0" lvl="0" indent="0" algn="just" defTabSz="914400" rtl="0" eaLnBrk="0" fontAlgn="base" latinLnBrk="0" hangingPunct="0">
              <a:lnSpc>
                <a:spcPct val="90000"/>
              </a:lnSpc>
              <a:spcBef>
                <a:spcPct val="30000"/>
              </a:spcBef>
              <a:spcAft>
                <a:spcPct val="0"/>
              </a:spcAft>
              <a:buClrTx/>
              <a:buSzTx/>
              <a:buFontTx/>
              <a:buNone/>
              <a:tabLst/>
              <a:defRPr/>
            </a:pPr>
            <a:r>
              <a:rPr kumimoji="0" lang="es-CL" sz="1200" b="0" i="0" u="none" strike="noStrike" kern="1200" cap="none" spc="0" normalizeH="0" baseline="0" noProof="0" dirty="0">
                <a:ln>
                  <a:noFill/>
                </a:ln>
                <a:solidFill>
                  <a:prstClr val="black"/>
                </a:solidFill>
                <a:effectLst/>
                <a:uLnTx/>
                <a:uFillTx/>
                <a:latin typeface="Calibri"/>
                <a:ea typeface="+mn-ea"/>
                <a:cs typeface="Arial" pitchFamily="34" charset="0"/>
              </a:rPr>
              <a:t>La función COUNT tiene tres formatos:</a:t>
            </a:r>
          </a:p>
          <a:p>
            <a:pPr marL="171450" marR="0" lvl="0" indent="-171450" algn="just" defTabSz="914400" rtl="0" eaLnBrk="0" fontAlgn="base" latinLnBrk="0" hangingPunct="0">
              <a:lnSpc>
                <a:spcPct val="90000"/>
              </a:lnSpc>
              <a:spcBef>
                <a:spcPct val="30000"/>
              </a:spcBef>
              <a:spcAft>
                <a:spcPct val="0"/>
              </a:spcAft>
              <a:buClrTx/>
              <a:buSzTx/>
              <a:buFont typeface="Arial" panose="020B0604020202020204" pitchFamily="34" charset="0"/>
              <a:buChar char="•"/>
              <a:tabLst/>
              <a:defRPr/>
            </a:pPr>
            <a:r>
              <a:rPr kumimoji="0" lang="es-CL" sz="1200" b="1" i="0" u="none" strike="noStrike" kern="1200" cap="none" spc="0" normalizeH="0" baseline="0" noProof="0" dirty="0">
                <a:ln>
                  <a:noFill/>
                </a:ln>
                <a:solidFill>
                  <a:prstClr val="black"/>
                </a:solidFill>
                <a:effectLst/>
                <a:uLnTx/>
                <a:uFillTx/>
                <a:latin typeface="Calibri"/>
                <a:ea typeface="+mn-ea"/>
                <a:cs typeface="Arial" pitchFamily="34" charset="0"/>
              </a:rPr>
              <a:t>COUNT(*):</a:t>
            </a:r>
            <a:r>
              <a:rPr kumimoji="0" lang="es-CL" sz="1200" b="0" i="0" u="none" strike="noStrike" kern="1200" cap="none" spc="0" normalizeH="0" baseline="0" noProof="0" dirty="0">
                <a:ln>
                  <a:noFill/>
                </a:ln>
                <a:solidFill>
                  <a:prstClr val="black"/>
                </a:solidFill>
                <a:effectLst/>
                <a:uLnTx/>
                <a:uFillTx/>
                <a:latin typeface="Calibri"/>
                <a:ea typeface="+mn-ea"/>
                <a:cs typeface="Arial" pitchFamily="34" charset="0"/>
              </a:rPr>
              <a:t> retorna el número de filas que satisfacen el criterio de la sentencia SELECT incluyendo filas duplicadas y filas que contengan valores Nulos en cualquiera de sus columnas. Si se incluye las cláusula WHERE en la sentencia SELECT , COUNT(*) retorna el número de filas que satisfacen o cumplen con la condición en la cláusula WHERE.</a:t>
            </a:r>
          </a:p>
          <a:p>
            <a:pPr marL="171450" marR="0" lvl="0" indent="-171450" algn="just" defTabSz="914400" rtl="0" eaLnBrk="0" fontAlgn="base" latinLnBrk="0" hangingPunct="0">
              <a:lnSpc>
                <a:spcPct val="90000"/>
              </a:lnSpc>
              <a:spcBef>
                <a:spcPct val="30000"/>
              </a:spcBef>
              <a:spcAft>
                <a:spcPct val="0"/>
              </a:spcAft>
              <a:buClrTx/>
              <a:buSzTx/>
              <a:buFont typeface="Arial" panose="020B0604020202020204" pitchFamily="34" charset="0"/>
              <a:buChar char="•"/>
              <a:tabLst/>
              <a:defRPr/>
            </a:pPr>
            <a:r>
              <a:rPr kumimoji="0" lang="es-CL" sz="1200" b="1" i="0" u="none" strike="noStrike" kern="1200" cap="none" spc="0" normalizeH="0" baseline="0" noProof="0" dirty="0">
                <a:ln>
                  <a:noFill/>
                </a:ln>
                <a:solidFill>
                  <a:prstClr val="black"/>
                </a:solidFill>
                <a:effectLst/>
                <a:uLnTx/>
                <a:uFillTx/>
                <a:latin typeface="Calibri"/>
                <a:ea typeface="+mn-ea"/>
                <a:cs typeface="Arial" pitchFamily="34" charset="0"/>
              </a:rPr>
              <a:t>COUNT(</a:t>
            </a:r>
            <a:r>
              <a:rPr kumimoji="0" lang="es-CL" sz="1200" b="1" i="0" u="none" strike="noStrike" kern="1200" cap="none" spc="0" normalizeH="0" baseline="0" noProof="0" dirty="0" err="1">
                <a:ln>
                  <a:noFill/>
                </a:ln>
                <a:solidFill>
                  <a:prstClr val="black"/>
                </a:solidFill>
                <a:effectLst/>
                <a:uLnTx/>
                <a:uFillTx/>
                <a:latin typeface="Calibri"/>
                <a:ea typeface="+mn-ea"/>
                <a:cs typeface="Arial" pitchFamily="34" charset="0"/>
              </a:rPr>
              <a:t>columna|expresión</a:t>
            </a:r>
            <a:r>
              <a:rPr kumimoji="0" lang="es-CL" sz="1200" b="1" i="0" u="none" strike="noStrike" kern="1200" cap="none" spc="0" normalizeH="0" baseline="0" noProof="0" dirty="0">
                <a:ln>
                  <a:noFill/>
                </a:ln>
                <a:solidFill>
                  <a:prstClr val="black"/>
                </a:solidFill>
                <a:effectLst/>
                <a:uLnTx/>
                <a:uFillTx/>
                <a:latin typeface="Calibri"/>
                <a:ea typeface="+mn-ea"/>
                <a:cs typeface="Arial" pitchFamily="34" charset="0"/>
              </a:rPr>
              <a:t>):</a:t>
            </a:r>
            <a:r>
              <a:rPr kumimoji="0" lang="es-CL" sz="1200" b="0" i="0" u="none" strike="noStrike" kern="1200" cap="none" spc="0" normalizeH="0" baseline="0" noProof="0" dirty="0">
                <a:ln>
                  <a:noFill/>
                </a:ln>
                <a:solidFill>
                  <a:prstClr val="black"/>
                </a:solidFill>
                <a:effectLst/>
                <a:uLnTx/>
                <a:uFillTx/>
                <a:latin typeface="Calibri"/>
                <a:ea typeface="+mn-ea"/>
                <a:cs typeface="Arial" pitchFamily="34" charset="0"/>
              </a:rPr>
              <a:t> retorna el número de filas que poseen valores NO Nulos en la </a:t>
            </a:r>
            <a:r>
              <a:rPr kumimoji="0" lang="es-CL" sz="1200" b="0" i="0" u="none" strike="noStrike" kern="1200" cap="none" spc="0" normalizeH="0" baseline="0" noProof="0" dirty="0" err="1">
                <a:ln>
                  <a:noFill/>
                </a:ln>
                <a:solidFill>
                  <a:prstClr val="black"/>
                </a:solidFill>
                <a:effectLst/>
                <a:uLnTx/>
                <a:uFillTx/>
                <a:latin typeface="Calibri"/>
                <a:ea typeface="+mn-ea"/>
                <a:cs typeface="Arial" pitchFamily="34" charset="0"/>
              </a:rPr>
              <a:t>columnade</a:t>
            </a:r>
            <a:r>
              <a:rPr kumimoji="0" lang="es-CL" sz="1200" b="0" i="0" u="none" strike="noStrike" kern="1200" cap="none" spc="0" normalizeH="0" baseline="0" noProof="0" dirty="0">
                <a:ln>
                  <a:noFill/>
                </a:ln>
                <a:solidFill>
                  <a:prstClr val="black"/>
                </a:solidFill>
                <a:effectLst/>
                <a:uLnTx/>
                <a:uFillTx/>
                <a:latin typeface="Calibri"/>
                <a:ea typeface="+mn-ea"/>
                <a:cs typeface="Arial" pitchFamily="34" charset="0"/>
              </a:rPr>
              <a:t> la tabla  o expresión.</a:t>
            </a:r>
          </a:p>
          <a:p>
            <a:pPr marL="171450" marR="0" lvl="0" indent="-171450" algn="just" defTabSz="914400" rtl="0" eaLnBrk="0" fontAlgn="base" latinLnBrk="0" hangingPunct="0">
              <a:lnSpc>
                <a:spcPct val="90000"/>
              </a:lnSpc>
              <a:spcBef>
                <a:spcPct val="30000"/>
              </a:spcBef>
              <a:spcAft>
                <a:spcPct val="0"/>
              </a:spcAft>
              <a:buClrTx/>
              <a:buSzTx/>
              <a:buFont typeface="Arial" panose="020B0604020202020204" pitchFamily="34" charset="0"/>
              <a:buChar char="•"/>
              <a:tabLst/>
              <a:defRPr/>
            </a:pPr>
            <a:r>
              <a:rPr kumimoji="0" lang="es-CL" sz="1200" b="1" i="0" u="none" strike="noStrike" kern="1200" cap="none" spc="0" normalizeH="0" baseline="0" noProof="0" dirty="0">
                <a:ln>
                  <a:noFill/>
                </a:ln>
                <a:solidFill>
                  <a:prstClr val="black"/>
                </a:solidFill>
                <a:effectLst/>
                <a:uLnTx/>
                <a:uFillTx/>
                <a:latin typeface="Calibri"/>
                <a:ea typeface="+mn-ea"/>
                <a:cs typeface="Arial" pitchFamily="34" charset="0"/>
              </a:rPr>
              <a:t>COUNT(DISTINCT </a:t>
            </a:r>
            <a:r>
              <a:rPr kumimoji="0" lang="es-CL" sz="1200" b="1" i="0" u="none" strike="noStrike" kern="1200" cap="none" spc="0" normalizeH="0" baseline="0" noProof="0" dirty="0" err="1">
                <a:ln>
                  <a:noFill/>
                </a:ln>
                <a:solidFill>
                  <a:prstClr val="black"/>
                </a:solidFill>
                <a:effectLst/>
                <a:uLnTx/>
                <a:uFillTx/>
                <a:latin typeface="Calibri"/>
                <a:ea typeface="Arial"/>
                <a:cs typeface="Arial" pitchFamily="34" charset="0"/>
                <a:sym typeface="Arial"/>
              </a:rPr>
              <a:t>columna|expresión</a:t>
            </a:r>
            <a:r>
              <a:rPr kumimoji="0" lang="es-CL" sz="1200" b="1" i="0" u="none" strike="noStrike" kern="1200" cap="none" spc="0" normalizeH="0" baseline="0" noProof="0" dirty="0">
                <a:ln>
                  <a:noFill/>
                </a:ln>
                <a:solidFill>
                  <a:prstClr val="black"/>
                </a:solidFill>
                <a:effectLst/>
                <a:uLnTx/>
                <a:uFillTx/>
                <a:latin typeface="Calibri"/>
                <a:ea typeface="+mn-ea"/>
                <a:cs typeface="Arial" pitchFamily="34" charset="0"/>
              </a:rPr>
              <a:t>):</a:t>
            </a:r>
            <a:r>
              <a:rPr kumimoji="0" lang="es-CL" sz="1200" b="0" i="0" u="none" strike="noStrike" kern="1200" cap="none" spc="0" normalizeH="0" baseline="0" noProof="0" dirty="0">
                <a:ln>
                  <a:noFill/>
                </a:ln>
                <a:solidFill>
                  <a:prstClr val="black"/>
                </a:solidFill>
                <a:effectLst/>
                <a:uLnTx/>
                <a:uFillTx/>
                <a:latin typeface="Calibri"/>
                <a:ea typeface="+mn-ea"/>
                <a:cs typeface="Arial" pitchFamily="34" charset="0"/>
              </a:rPr>
              <a:t> retorna el número de filas que contengan valores diferentes No Nulos en la columna de la tabla o expresión.</a:t>
            </a:r>
          </a:p>
          <a:p>
            <a:pPr marL="0" marR="0" lvl="0" indent="0" algn="just" defTabSz="914400" rtl="0" eaLnBrk="0" fontAlgn="base" latinLnBrk="0" hangingPunct="0">
              <a:lnSpc>
                <a:spcPct val="90000"/>
              </a:lnSpc>
              <a:spcBef>
                <a:spcPct val="30000"/>
              </a:spcBef>
              <a:spcAft>
                <a:spcPct val="0"/>
              </a:spcAft>
              <a:buClrTx/>
              <a:buSzTx/>
              <a:buFontTx/>
              <a:buNone/>
              <a:tabLst/>
              <a:defRPr/>
            </a:pPr>
            <a:r>
              <a:rPr kumimoji="0" lang="es-CL" sz="1200" b="0" i="0" u="none" strike="noStrike" kern="1200" cap="none" spc="0" normalizeH="0" baseline="0" noProof="0" dirty="0">
                <a:ln>
                  <a:noFill/>
                </a:ln>
                <a:solidFill>
                  <a:prstClr val="black"/>
                </a:solidFill>
                <a:effectLst/>
                <a:uLnTx/>
                <a:uFillTx/>
                <a:latin typeface="Calibri"/>
                <a:ea typeface="+mn-ea"/>
                <a:cs typeface="Arial" pitchFamily="34" charset="0"/>
              </a:rPr>
              <a:t>En el primer ejemplo, la sentencia retorna el total de empleados o número de filas que pertenecen al departamento 50. Además obtiene el número de filas que poseen un valor NO Nulo en la columna </a:t>
            </a:r>
            <a:r>
              <a:rPr kumimoji="0" lang="es-CL" sz="1200" b="0" i="0" u="none" strike="noStrike" kern="1200" cap="none" spc="0" normalizeH="0" baseline="0" noProof="0" dirty="0" err="1">
                <a:ln>
                  <a:noFill/>
                </a:ln>
                <a:solidFill>
                  <a:prstClr val="black"/>
                </a:solidFill>
                <a:effectLst/>
                <a:uLnTx/>
                <a:uFillTx/>
                <a:latin typeface="Calibri"/>
                <a:ea typeface="+mn-ea"/>
                <a:cs typeface="Arial" pitchFamily="34" charset="0"/>
              </a:rPr>
              <a:t>commission_pct</a:t>
            </a:r>
            <a:r>
              <a:rPr kumimoji="0" lang="es-CL" sz="1200" b="0" i="0" u="none" strike="noStrike" kern="1200" cap="none" spc="0" normalizeH="0" baseline="0" noProof="0" dirty="0">
                <a:ln>
                  <a:noFill/>
                </a:ln>
                <a:solidFill>
                  <a:prstClr val="black"/>
                </a:solidFill>
                <a:effectLst/>
                <a:uLnTx/>
                <a:uFillTx/>
                <a:latin typeface="Calibri"/>
                <a:ea typeface="+mn-ea"/>
                <a:cs typeface="Arial" pitchFamily="34" charset="0"/>
              </a:rPr>
              <a:t> (o que poseen porcentaje de comisión) para los empleados que trabajan en el departamento 50.</a:t>
            </a:r>
          </a:p>
          <a:p>
            <a:pPr marL="0" marR="0" lvl="0" indent="0" algn="just" defTabSz="914400" rtl="0" eaLnBrk="0" fontAlgn="base" latinLnBrk="0" hangingPunct="0">
              <a:lnSpc>
                <a:spcPct val="90000"/>
              </a:lnSpc>
              <a:spcBef>
                <a:spcPct val="30000"/>
              </a:spcBef>
              <a:spcAft>
                <a:spcPct val="0"/>
              </a:spcAft>
              <a:buClrTx/>
              <a:buSzTx/>
              <a:buFontTx/>
              <a:buNone/>
              <a:tabLst/>
              <a:defRPr/>
            </a:pPr>
            <a:r>
              <a:rPr kumimoji="0" lang="es-CL" sz="1200" b="0" i="0" u="none" strike="noStrike" kern="1200" cap="none" spc="0" normalizeH="0" baseline="0" noProof="0" dirty="0">
                <a:ln>
                  <a:noFill/>
                </a:ln>
                <a:solidFill>
                  <a:prstClr val="black"/>
                </a:solidFill>
                <a:effectLst/>
                <a:uLnTx/>
                <a:uFillTx/>
                <a:latin typeface="Calibri"/>
                <a:ea typeface="+mn-ea"/>
                <a:cs typeface="Arial" pitchFamily="34" charset="0"/>
              </a:rPr>
              <a:t>En el segundo ejemplo, la sentencia retorna la número de filas que poseen un valor NO Nulo en la columna manager, es decir los empleados que poseen jefe. Además muestra cuántos departamentos diferentes existen en la tabla EMPLOYEES.</a:t>
            </a:r>
          </a:p>
        </p:txBody>
      </p:sp>
    </p:spTree>
    <p:extLst>
      <p:ext uri="{BB962C8B-B14F-4D97-AF65-F5344CB8AC3E}">
        <p14:creationId xmlns:p14="http://schemas.microsoft.com/office/powerpoint/2010/main" val="7614154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marR="0" lvl="0" indent="0" algn="l" defTabSz="914400" rtl="0" eaLnBrk="0" fontAlgn="base" latinLnBrk="0" hangingPunct="0">
              <a:lnSpc>
                <a:spcPct val="90000"/>
              </a:lnSpc>
              <a:spcBef>
                <a:spcPct val="30000"/>
              </a:spcBef>
              <a:spcAft>
                <a:spcPct val="0"/>
              </a:spcAft>
              <a:buClrTx/>
              <a:buSzTx/>
              <a:buFontTx/>
              <a:buNone/>
              <a:tabLst/>
              <a:defRPr/>
            </a:pPr>
            <a:r>
              <a:rPr kumimoji="0" lang="es-CL" sz="1200" b="1" i="0" u="none" strike="noStrike" kern="1200" cap="none" spc="0" normalizeH="0" baseline="0" noProof="0" dirty="0">
                <a:ln>
                  <a:noFill/>
                </a:ln>
                <a:solidFill>
                  <a:prstClr val="black"/>
                </a:solidFill>
                <a:effectLst/>
                <a:uLnTx/>
                <a:uFillTx/>
                <a:latin typeface="Calibri"/>
                <a:ea typeface="+mn-ea"/>
                <a:cs typeface="Arial" pitchFamily="34" charset="0"/>
              </a:rPr>
              <a:t>Funciones de Grupo con valores Nulos</a:t>
            </a:r>
          </a:p>
          <a:p>
            <a:pPr marL="0" marR="0" lvl="0" indent="0" algn="just" defTabSz="914400" rtl="0" eaLnBrk="0" fontAlgn="base" latinLnBrk="0" hangingPunct="0">
              <a:lnSpc>
                <a:spcPct val="90000"/>
              </a:lnSpc>
              <a:spcBef>
                <a:spcPct val="30000"/>
              </a:spcBef>
              <a:spcAft>
                <a:spcPct val="0"/>
              </a:spcAft>
              <a:buClrTx/>
              <a:buSzTx/>
              <a:buFontTx/>
              <a:buNone/>
              <a:tabLst/>
              <a:defRPr/>
            </a:pPr>
            <a:r>
              <a:rPr kumimoji="0" lang="es-CL" sz="1200" b="0" i="0" u="none" strike="noStrike" kern="1200" cap="none" spc="0" normalizeH="0" baseline="0" noProof="0" dirty="0">
                <a:ln>
                  <a:noFill/>
                </a:ln>
                <a:solidFill>
                  <a:prstClr val="black"/>
                </a:solidFill>
                <a:effectLst/>
                <a:uLnTx/>
                <a:uFillTx/>
                <a:latin typeface="Calibri"/>
                <a:ea typeface="+mn-ea"/>
                <a:cs typeface="Arial" pitchFamily="34" charset="0"/>
              </a:rPr>
              <a:t>Las funciones de grupo ignoran las filas cuya columna tenga valores nulos excepto la función COUNT en su formato COUNT(*). Sin embargo, la función NVL fuerza a las funciones de grupo a incluir las filas que poseen valores nulos.</a:t>
            </a:r>
          </a:p>
          <a:p>
            <a:pPr marL="0" marR="0" lvl="0" indent="0" algn="just" defTabSz="914400" rtl="0" eaLnBrk="0" fontAlgn="base" latinLnBrk="0" hangingPunct="0">
              <a:lnSpc>
                <a:spcPct val="90000"/>
              </a:lnSpc>
              <a:spcBef>
                <a:spcPct val="30000"/>
              </a:spcBef>
              <a:spcAft>
                <a:spcPct val="0"/>
              </a:spcAft>
              <a:buClrTx/>
              <a:buSzTx/>
              <a:buFontTx/>
              <a:buNone/>
              <a:tabLst/>
              <a:defRPr/>
            </a:pPr>
            <a:r>
              <a:rPr kumimoji="0" lang="es-CL" sz="1200" b="0" i="0" u="none" strike="noStrike" kern="1200" cap="none" spc="0" normalizeH="0" baseline="0" noProof="0" dirty="0">
                <a:ln>
                  <a:noFill/>
                </a:ln>
                <a:solidFill>
                  <a:prstClr val="black"/>
                </a:solidFill>
                <a:effectLst/>
                <a:uLnTx/>
                <a:uFillTx/>
                <a:latin typeface="Calibri"/>
                <a:ea typeface="+mn-ea"/>
                <a:cs typeface="Arial" pitchFamily="34" charset="0"/>
              </a:rPr>
              <a:t>En la primera sentencia, la función de AVG obtiene la comisión promedio pero considerando solo las filas que poseen valor en la columna </a:t>
            </a:r>
            <a:r>
              <a:rPr kumimoji="0" lang="es-CL" sz="1200" b="0" i="0" u="none" strike="noStrike" kern="1200" cap="none" spc="0" normalizeH="0" baseline="0" noProof="0" dirty="0" err="1">
                <a:ln>
                  <a:noFill/>
                </a:ln>
                <a:solidFill>
                  <a:prstClr val="black"/>
                </a:solidFill>
                <a:effectLst/>
                <a:uLnTx/>
                <a:uFillTx/>
                <a:latin typeface="Calibri"/>
                <a:ea typeface="+mn-ea"/>
                <a:cs typeface="Arial" pitchFamily="34" charset="0"/>
              </a:rPr>
              <a:t>commission_pct</a:t>
            </a:r>
            <a:r>
              <a:rPr kumimoji="0" lang="es-CL" sz="1200" b="0" i="0" u="none" strike="noStrike" kern="1200" cap="none" spc="0" normalizeH="0" baseline="0" noProof="0" dirty="0">
                <a:ln>
                  <a:noFill/>
                </a:ln>
                <a:solidFill>
                  <a:prstClr val="black"/>
                </a:solidFill>
                <a:effectLst/>
                <a:uLnTx/>
                <a:uFillTx/>
                <a:latin typeface="Calibri"/>
                <a:ea typeface="+mn-ea"/>
                <a:cs typeface="Arial" pitchFamily="34" charset="0"/>
              </a:rPr>
              <a:t>.  Para que sean consideras las 107 filas de la tabla EMPLOYEES se debe usar la función NVL. </a:t>
            </a:r>
          </a:p>
          <a:p>
            <a:pPr marL="0" marR="0" lvl="0" indent="0" algn="just" defTabSz="914400" rtl="0" eaLnBrk="0" fontAlgn="base" latinLnBrk="0" hangingPunct="0">
              <a:lnSpc>
                <a:spcPct val="90000"/>
              </a:lnSpc>
              <a:spcBef>
                <a:spcPct val="30000"/>
              </a:spcBef>
              <a:spcAft>
                <a:spcPct val="0"/>
              </a:spcAft>
              <a:buClrTx/>
              <a:buSzTx/>
              <a:buFontTx/>
              <a:buNone/>
              <a:tabLst/>
              <a:defRPr/>
            </a:pPr>
            <a:r>
              <a:rPr kumimoji="0" lang="es-CL" sz="1200" b="0" i="0" u="none" strike="noStrike" kern="1200" cap="none" spc="0" normalizeH="0" baseline="0" noProof="0" dirty="0">
                <a:ln>
                  <a:noFill/>
                </a:ln>
                <a:solidFill>
                  <a:prstClr val="black"/>
                </a:solidFill>
                <a:effectLst/>
                <a:uLnTx/>
                <a:uFillTx/>
                <a:latin typeface="Calibri"/>
                <a:ea typeface="+mn-ea"/>
                <a:cs typeface="Arial" pitchFamily="34" charset="0"/>
              </a:rPr>
              <a:t>En la segunda sentencia, la función NVL reemplazará con cero cuando la columna </a:t>
            </a:r>
            <a:r>
              <a:rPr kumimoji="0" lang="es-CL" sz="1200" b="0" i="0" u="none" strike="noStrike" kern="1200" cap="none" spc="0" normalizeH="0" baseline="0" noProof="0" dirty="0" err="1">
                <a:ln>
                  <a:noFill/>
                </a:ln>
                <a:solidFill>
                  <a:prstClr val="black"/>
                </a:solidFill>
                <a:effectLst/>
                <a:uLnTx/>
                <a:uFillTx/>
                <a:latin typeface="Calibri"/>
                <a:ea typeface="+mn-ea"/>
                <a:cs typeface="Arial" pitchFamily="34" charset="0"/>
              </a:rPr>
              <a:t>commission_pct</a:t>
            </a:r>
            <a:r>
              <a:rPr kumimoji="0" lang="es-CL" sz="1200" b="0" i="0" u="none" strike="noStrike" kern="1200" cap="none" spc="0" normalizeH="0" baseline="0" noProof="0" dirty="0">
                <a:ln>
                  <a:noFill/>
                </a:ln>
                <a:solidFill>
                  <a:prstClr val="black"/>
                </a:solidFill>
                <a:effectLst/>
                <a:uLnTx/>
                <a:uFillTx/>
                <a:latin typeface="Calibri"/>
                <a:ea typeface="+mn-ea"/>
                <a:cs typeface="Arial" pitchFamily="34" charset="0"/>
              </a:rPr>
              <a:t> tenga un valor Nulo. Una vez efectuado esto, la función AVG obtiene el promedio pero ahora considerando todas las filas de la tabla EMPLOYEES.</a:t>
            </a:r>
          </a:p>
        </p:txBody>
      </p:sp>
    </p:spTree>
    <p:extLst>
      <p:ext uri="{BB962C8B-B14F-4D97-AF65-F5344CB8AC3E}">
        <p14:creationId xmlns:p14="http://schemas.microsoft.com/office/powerpoint/2010/main" val="18438355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endParaRPr lang="es-CL" dirty="0"/>
          </a:p>
        </p:txBody>
      </p:sp>
    </p:spTree>
    <p:extLst>
      <p:ext uri="{BB962C8B-B14F-4D97-AF65-F5344CB8AC3E}">
        <p14:creationId xmlns:p14="http://schemas.microsoft.com/office/powerpoint/2010/main" val="20701161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Diapositiva de título" userDrawn="1">
  <p:cSld name="TITLE">
    <p:bg>
      <p:bgPr>
        <a:solidFill>
          <a:schemeClr val="dk2"/>
        </a:solidFill>
        <a:effectLst/>
      </p:bgPr>
    </p:bg>
    <p:spTree>
      <p:nvGrpSpPr>
        <p:cNvPr id="1" name="Shape 9"/>
        <p:cNvGrpSpPr/>
        <p:nvPr/>
      </p:nvGrpSpPr>
      <p:grpSpPr>
        <a:xfrm>
          <a:off x="0" y="0"/>
          <a:ext cx="0" cy="0"/>
          <a:chOff x="0" y="0"/>
          <a:chExt cx="0" cy="0"/>
        </a:xfrm>
      </p:grpSpPr>
      <p:sp>
        <p:nvSpPr>
          <p:cNvPr id="10" name="Google Shape;10;p2"/>
          <p:cNvSpPr/>
          <p:nvPr/>
        </p:nvSpPr>
        <p:spPr>
          <a:xfrm flipH="1">
            <a:off x="-1" y="0"/>
            <a:ext cx="4629587" cy="6858000"/>
          </a:xfrm>
          <a:custGeom>
            <a:avLst/>
            <a:gdLst/>
            <a:ahLst/>
            <a:cxnLst/>
            <a:rect l="l" t="t" r="r" b="b"/>
            <a:pathLst>
              <a:path w="6172782" h="6858000" extrusionOk="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rgbClr val="FFFFFF">
              <a:alpha val="8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pic>
        <p:nvPicPr>
          <p:cNvPr id="11" name="Google Shape;11;p2"/>
          <p:cNvPicPr preferRelativeResize="0"/>
          <p:nvPr/>
        </p:nvPicPr>
        <p:blipFill rotWithShape="1">
          <a:blip r:embed="rId2">
            <a:alphaModFix/>
          </a:blip>
          <a:srcRect/>
          <a:stretch/>
        </p:blipFill>
        <p:spPr>
          <a:xfrm>
            <a:off x="20" y="11958"/>
            <a:ext cx="4518116" cy="6840855"/>
          </a:xfrm>
          <a:custGeom>
            <a:avLst/>
            <a:gdLst/>
            <a:ahLst/>
            <a:cxnLst/>
            <a:rect l="l" t="t" r="r" b="b"/>
            <a:pathLst>
              <a:path w="6024154" h="6858000" extrusionOk="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noFill/>
          <a:ln>
            <a:noFill/>
          </a:ln>
        </p:spPr>
      </p:pic>
      <p:pic>
        <p:nvPicPr>
          <p:cNvPr id="12" name="Google Shape;12;p2"/>
          <p:cNvPicPr preferRelativeResize="0"/>
          <p:nvPr/>
        </p:nvPicPr>
        <p:blipFill rotWithShape="1">
          <a:blip r:embed="rId3">
            <a:alphaModFix/>
          </a:blip>
          <a:srcRect/>
          <a:stretch/>
        </p:blipFill>
        <p:spPr>
          <a:xfrm>
            <a:off x="5190123" y="212270"/>
            <a:ext cx="3748263" cy="586221"/>
          </a:xfrm>
          <a:prstGeom prst="rect">
            <a:avLst/>
          </a:prstGeom>
          <a:noFill/>
          <a:ln>
            <a:noFill/>
          </a:ln>
        </p:spPr>
      </p:pic>
      <p:sp>
        <p:nvSpPr>
          <p:cNvPr id="14" name="Google Shape;14;p2"/>
          <p:cNvSpPr txBox="1">
            <a:spLocks noGrp="1"/>
          </p:cNvSpPr>
          <p:nvPr>
            <p:ph type="subTitle" idx="1"/>
          </p:nvPr>
        </p:nvSpPr>
        <p:spPr>
          <a:xfrm>
            <a:off x="5284700" y="5620875"/>
            <a:ext cx="3603900" cy="873900"/>
          </a:xfrm>
          <a:prstGeom prst="rect">
            <a:avLst/>
          </a:prstGeom>
          <a:solidFill>
            <a:srgbClr val="DE3075"/>
          </a:solidFill>
          <a:ln>
            <a:noFill/>
          </a:ln>
        </p:spPr>
        <p:txBody>
          <a:bodyPr spcFirstLastPara="1" wrap="square" lIns="91425" tIns="0" rIns="182875" bIns="0" anchor="t" anchorCtr="0">
            <a:noAutofit/>
          </a:bodyPr>
          <a:lstStyle>
            <a:lvl1pPr lvl="0" algn="r" rtl="0">
              <a:spcBef>
                <a:spcPts val="1000"/>
              </a:spcBef>
              <a:spcAft>
                <a:spcPts val="0"/>
              </a:spcAft>
              <a:buNone/>
              <a:defRPr sz="4800" b="1">
                <a:solidFill>
                  <a:srgbClr val="FFFFFF"/>
                </a:solidFill>
                <a:latin typeface="Calibri" panose="020F0502020204030204" pitchFamily="34" charset="0"/>
                <a:cs typeface="Calibri" panose="020F0502020204030204" pitchFamily="34" charset="0"/>
              </a:defRPr>
            </a:lvl1pPr>
            <a:lvl2pPr lvl="1" algn="r" rtl="0">
              <a:spcBef>
                <a:spcPts val="1000"/>
              </a:spcBef>
              <a:spcAft>
                <a:spcPts val="0"/>
              </a:spcAft>
              <a:buNone/>
              <a:defRPr sz="4800" b="1">
                <a:solidFill>
                  <a:srgbClr val="FFFFFF"/>
                </a:solidFill>
              </a:defRPr>
            </a:lvl2pPr>
            <a:lvl3pPr lvl="2" algn="r" rtl="0">
              <a:spcBef>
                <a:spcPts val="1000"/>
              </a:spcBef>
              <a:spcAft>
                <a:spcPts val="0"/>
              </a:spcAft>
              <a:buNone/>
              <a:defRPr sz="4800" b="1">
                <a:solidFill>
                  <a:srgbClr val="FFFFFF"/>
                </a:solidFill>
              </a:defRPr>
            </a:lvl3pPr>
            <a:lvl4pPr lvl="3" algn="r" rtl="0">
              <a:spcBef>
                <a:spcPts val="1000"/>
              </a:spcBef>
              <a:spcAft>
                <a:spcPts val="0"/>
              </a:spcAft>
              <a:buNone/>
              <a:defRPr sz="4800" b="1">
                <a:solidFill>
                  <a:srgbClr val="FFFFFF"/>
                </a:solidFill>
              </a:defRPr>
            </a:lvl4pPr>
            <a:lvl5pPr lvl="4" algn="r" rtl="0">
              <a:spcBef>
                <a:spcPts val="1000"/>
              </a:spcBef>
              <a:spcAft>
                <a:spcPts val="0"/>
              </a:spcAft>
              <a:buNone/>
              <a:defRPr sz="4800" b="1">
                <a:solidFill>
                  <a:srgbClr val="FFFFFF"/>
                </a:solidFill>
              </a:defRPr>
            </a:lvl5pPr>
            <a:lvl6pPr lvl="5" algn="r" rtl="0">
              <a:spcBef>
                <a:spcPts val="1000"/>
              </a:spcBef>
              <a:spcAft>
                <a:spcPts val="0"/>
              </a:spcAft>
              <a:buNone/>
              <a:defRPr sz="4800" b="1">
                <a:solidFill>
                  <a:srgbClr val="FFFFFF"/>
                </a:solidFill>
              </a:defRPr>
            </a:lvl6pPr>
            <a:lvl7pPr lvl="6" algn="r" rtl="0">
              <a:spcBef>
                <a:spcPts val="1000"/>
              </a:spcBef>
              <a:spcAft>
                <a:spcPts val="0"/>
              </a:spcAft>
              <a:buNone/>
              <a:defRPr sz="4800" b="1">
                <a:solidFill>
                  <a:srgbClr val="FFFFFF"/>
                </a:solidFill>
              </a:defRPr>
            </a:lvl7pPr>
            <a:lvl8pPr lvl="7" algn="r" rtl="0">
              <a:spcBef>
                <a:spcPts val="1000"/>
              </a:spcBef>
              <a:spcAft>
                <a:spcPts val="0"/>
              </a:spcAft>
              <a:buNone/>
              <a:defRPr sz="4800" b="1">
                <a:solidFill>
                  <a:srgbClr val="FFFFFF"/>
                </a:solidFill>
              </a:defRPr>
            </a:lvl8pPr>
            <a:lvl9pPr lvl="8" algn="r" rtl="0">
              <a:spcBef>
                <a:spcPts val="1000"/>
              </a:spcBef>
              <a:spcAft>
                <a:spcPts val="0"/>
              </a:spcAft>
              <a:buNone/>
              <a:defRPr sz="4800" b="1">
                <a:solidFill>
                  <a:srgbClr val="FFFFFF"/>
                </a:solidFill>
              </a:defRPr>
            </a:lvl9pPr>
          </a:lstStyle>
          <a:p>
            <a:endParaRPr/>
          </a:p>
        </p:txBody>
      </p:sp>
      <p:sp>
        <p:nvSpPr>
          <p:cNvPr id="7" name="Google Shape;13;p2">
            <a:extLst>
              <a:ext uri="{FF2B5EF4-FFF2-40B4-BE49-F238E27FC236}">
                <a16:creationId xmlns:a16="http://schemas.microsoft.com/office/drawing/2014/main" xmlns="" id="{64854533-8DCC-1C49-8946-547AD8D471A7}"/>
              </a:ext>
            </a:extLst>
          </p:cNvPr>
          <p:cNvSpPr txBox="1">
            <a:spLocks noGrp="1"/>
          </p:cNvSpPr>
          <p:nvPr>
            <p:ph type="title"/>
          </p:nvPr>
        </p:nvSpPr>
        <p:spPr>
          <a:xfrm>
            <a:off x="3993775" y="2487700"/>
            <a:ext cx="4894800" cy="2891100"/>
          </a:xfrm>
          <a:prstGeom prst="rect">
            <a:avLst/>
          </a:prstGeom>
        </p:spPr>
        <p:txBody>
          <a:bodyPr spcFirstLastPara="1" wrap="square" lIns="91425" tIns="45700" rIns="91425" bIns="45700" anchor="b" anchorCtr="0">
            <a:noAutofit/>
          </a:bodyPr>
          <a:lstStyle>
            <a:lvl1pPr lvl="0" algn="r" rtl="0">
              <a:spcBef>
                <a:spcPts val="0"/>
              </a:spcBef>
              <a:spcAft>
                <a:spcPts val="0"/>
              </a:spcAft>
              <a:buNone/>
              <a:defRPr sz="6600">
                <a:latin typeface="Calibri" panose="020F0502020204030204" pitchFamily="34" charset="0"/>
                <a:cs typeface="Calibri" panose="020F0502020204030204" pitchFamily="34" charset="0"/>
              </a:defRPr>
            </a:lvl1pPr>
            <a:lvl2pPr lvl="1" algn="r" rtl="0">
              <a:spcBef>
                <a:spcPts val="0"/>
              </a:spcBef>
              <a:spcAft>
                <a:spcPts val="0"/>
              </a:spcAft>
              <a:buNone/>
              <a:defRPr sz="5600"/>
            </a:lvl2pPr>
            <a:lvl3pPr lvl="2" algn="r" rtl="0">
              <a:spcBef>
                <a:spcPts val="0"/>
              </a:spcBef>
              <a:spcAft>
                <a:spcPts val="0"/>
              </a:spcAft>
              <a:buNone/>
              <a:defRPr sz="5600"/>
            </a:lvl3pPr>
            <a:lvl4pPr lvl="3" algn="r" rtl="0">
              <a:spcBef>
                <a:spcPts val="0"/>
              </a:spcBef>
              <a:spcAft>
                <a:spcPts val="0"/>
              </a:spcAft>
              <a:buNone/>
              <a:defRPr sz="5600"/>
            </a:lvl4pPr>
            <a:lvl5pPr lvl="4" algn="r" rtl="0">
              <a:spcBef>
                <a:spcPts val="0"/>
              </a:spcBef>
              <a:spcAft>
                <a:spcPts val="0"/>
              </a:spcAft>
              <a:buNone/>
              <a:defRPr sz="5600"/>
            </a:lvl5pPr>
            <a:lvl6pPr lvl="5" algn="r" rtl="0">
              <a:spcBef>
                <a:spcPts val="0"/>
              </a:spcBef>
              <a:spcAft>
                <a:spcPts val="0"/>
              </a:spcAft>
              <a:buNone/>
              <a:defRPr sz="5600"/>
            </a:lvl6pPr>
            <a:lvl7pPr lvl="6" algn="r" rtl="0">
              <a:spcBef>
                <a:spcPts val="0"/>
              </a:spcBef>
              <a:spcAft>
                <a:spcPts val="0"/>
              </a:spcAft>
              <a:buNone/>
              <a:defRPr sz="5600"/>
            </a:lvl7pPr>
            <a:lvl8pPr lvl="7" algn="r" rtl="0">
              <a:spcBef>
                <a:spcPts val="0"/>
              </a:spcBef>
              <a:spcAft>
                <a:spcPts val="0"/>
              </a:spcAft>
              <a:buNone/>
              <a:defRPr sz="5600"/>
            </a:lvl8pPr>
            <a:lvl9pPr lvl="8" algn="r" rtl="0">
              <a:spcBef>
                <a:spcPts val="0"/>
              </a:spcBef>
              <a:spcAft>
                <a:spcPts val="0"/>
              </a:spcAft>
              <a:buNone/>
              <a:defRPr sz="5600"/>
            </a:lvl9pPr>
          </a:lstStyle>
          <a:p>
            <a:endParaRPr lang="es-ES_tradnl" noProof="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Encabezado de sección 1">
  <p:cSld name="TITLE_4_1_1">
    <p:bg>
      <p:bgPr>
        <a:solidFill>
          <a:schemeClr val="dk2"/>
        </a:solidFill>
        <a:effectLst/>
      </p:bgPr>
    </p:bg>
    <p:spTree>
      <p:nvGrpSpPr>
        <p:cNvPr id="1" name="Shape 15"/>
        <p:cNvGrpSpPr/>
        <p:nvPr/>
      </p:nvGrpSpPr>
      <p:grpSpPr>
        <a:xfrm>
          <a:off x="0" y="0"/>
          <a:ext cx="0" cy="0"/>
          <a:chOff x="0" y="0"/>
          <a:chExt cx="0" cy="0"/>
        </a:xfrm>
      </p:grpSpPr>
      <p:pic>
        <p:nvPicPr>
          <p:cNvPr id="16" name="Google Shape;16;p3"/>
          <p:cNvPicPr preferRelativeResize="0"/>
          <p:nvPr/>
        </p:nvPicPr>
        <p:blipFill rotWithShape="1">
          <a:blip r:embed="rId2">
            <a:alphaModFix/>
          </a:blip>
          <a:srcRect/>
          <a:stretch/>
        </p:blipFill>
        <p:spPr>
          <a:xfrm>
            <a:off x="5177307" y="186298"/>
            <a:ext cx="3812148" cy="601304"/>
          </a:xfrm>
          <a:prstGeom prst="rect">
            <a:avLst/>
          </a:prstGeom>
          <a:noFill/>
          <a:ln>
            <a:noFill/>
          </a:ln>
        </p:spPr>
      </p:pic>
      <p:grpSp>
        <p:nvGrpSpPr>
          <p:cNvPr id="18" name="Google Shape;18;p3"/>
          <p:cNvGrpSpPr/>
          <p:nvPr/>
        </p:nvGrpSpPr>
        <p:grpSpPr>
          <a:xfrm>
            <a:off x="0" y="-124"/>
            <a:ext cx="4853665" cy="5740374"/>
            <a:chOff x="0" y="-126"/>
            <a:chExt cx="4554438" cy="5386482"/>
          </a:xfrm>
        </p:grpSpPr>
        <p:sp>
          <p:nvSpPr>
            <p:cNvPr id="19" name="Google Shape;19;p3"/>
            <p:cNvSpPr/>
            <p:nvPr/>
          </p:nvSpPr>
          <p:spPr>
            <a:xfrm rot="10800000" flipH="1">
              <a:off x="0" y="-126"/>
              <a:ext cx="4554438" cy="5386482"/>
            </a:xfrm>
            <a:custGeom>
              <a:avLst/>
              <a:gdLst/>
              <a:ahLst/>
              <a:cxnLst/>
              <a:rect l="l" t="t" r="r" b="b"/>
              <a:pathLst>
                <a:path w="5389868" h="6374535" extrusionOk="0">
                  <a:moveTo>
                    <a:pt x="620377" y="6374535"/>
                  </a:moveTo>
                  <a:lnTo>
                    <a:pt x="3459520" y="6374535"/>
                  </a:lnTo>
                  <a:lnTo>
                    <a:pt x="3638761" y="6288190"/>
                  </a:lnTo>
                  <a:cubicBezTo>
                    <a:pt x="4681799" y="5721578"/>
                    <a:pt x="5389868" y="4616487"/>
                    <a:pt x="5389868" y="3346018"/>
                  </a:cubicBezTo>
                  <a:cubicBezTo>
                    <a:pt x="5389868" y="1498063"/>
                    <a:pt x="3891805" y="0"/>
                    <a:pt x="2043850" y="0"/>
                  </a:cubicBezTo>
                  <a:cubicBezTo>
                    <a:pt x="1336430" y="0"/>
                    <a:pt x="680285" y="219535"/>
                    <a:pt x="139826" y="594192"/>
                  </a:cubicBezTo>
                  <a:lnTo>
                    <a:pt x="0" y="700065"/>
                  </a:lnTo>
                  <a:lnTo>
                    <a:pt x="0" y="5991971"/>
                  </a:lnTo>
                  <a:lnTo>
                    <a:pt x="139827" y="6097845"/>
                  </a:lnTo>
                  <a:cubicBezTo>
                    <a:pt x="217035" y="6151367"/>
                    <a:pt x="296605" y="6201724"/>
                    <a:pt x="378347" y="6248727"/>
                  </a:cubicBezTo>
                  <a:close/>
                </a:path>
              </a:pathLst>
            </a:custGeom>
            <a:solidFill>
              <a:srgbClr val="FFFFFF">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b="0" i="0" u="none" strike="noStrike" cap="none">
                <a:solidFill>
                  <a:srgbClr val="FFFFFF"/>
                </a:solidFill>
                <a:latin typeface="Calibri"/>
                <a:ea typeface="Calibri"/>
                <a:cs typeface="Calibri"/>
                <a:sym typeface="Calibri"/>
              </a:endParaRPr>
            </a:p>
          </p:txBody>
        </p:sp>
        <p:pic>
          <p:nvPicPr>
            <p:cNvPr id="20" name="Google Shape;20;p3" descr="Una caricatura de una ciudad&#10;&#10;Descripción generada automáticamente"/>
            <p:cNvPicPr preferRelativeResize="0"/>
            <p:nvPr/>
          </p:nvPicPr>
          <p:blipFill rotWithShape="1">
            <a:blip r:embed="rId3">
              <a:alphaModFix/>
            </a:blip>
            <a:srcRect l="9870" r="6482"/>
            <a:stretch/>
          </p:blipFill>
          <p:spPr>
            <a:xfrm>
              <a:off x="1" y="-1"/>
              <a:ext cx="4423169" cy="5247982"/>
            </a:xfrm>
            <a:custGeom>
              <a:avLst/>
              <a:gdLst/>
              <a:ahLst/>
              <a:cxnLst/>
              <a:rect l="l" t="t" r="r" b="b"/>
              <a:pathLst>
                <a:path w="5234519" h="6210629" extrusionOk="0">
                  <a:moveTo>
                    <a:pt x="1082595" y="0"/>
                  </a:moveTo>
                  <a:lnTo>
                    <a:pt x="3027450" y="0"/>
                  </a:lnTo>
                  <a:lnTo>
                    <a:pt x="3291029" y="96471"/>
                  </a:lnTo>
                  <a:cubicBezTo>
                    <a:pt x="4433137" y="579542"/>
                    <a:pt x="5234519" y="1710443"/>
                    <a:pt x="5234519" y="3028517"/>
                  </a:cubicBezTo>
                  <a:cubicBezTo>
                    <a:pt x="5234519" y="4785949"/>
                    <a:pt x="3809839" y="6210629"/>
                    <a:pt x="2052407" y="6210629"/>
                  </a:cubicBezTo>
                  <a:cubicBezTo>
                    <a:pt x="1283531" y="6210629"/>
                    <a:pt x="578345" y="5937936"/>
                    <a:pt x="28288" y="5483989"/>
                  </a:cubicBezTo>
                  <a:lnTo>
                    <a:pt x="0" y="5458279"/>
                  </a:lnTo>
                  <a:lnTo>
                    <a:pt x="0" y="598754"/>
                  </a:lnTo>
                  <a:lnTo>
                    <a:pt x="28288" y="573044"/>
                  </a:lnTo>
                  <a:cubicBezTo>
                    <a:pt x="303317" y="346070"/>
                    <a:pt x="617127" y="164410"/>
                    <a:pt x="958290" y="39494"/>
                  </a:cubicBezTo>
                  <a:close/>
                </a:path>
              </a:pathLst>
            </a:custGeom>
            <a:noFill/>
            <a:ln>
              <a:noFill/>
            </a:ln>
          </p:spPr>
        </p:pic>
      </p:grpSp>
      <p:sp>
        <p:nvSpPr>
          <p:cNvPr id="21" name="Google Shape;21;p3"/>
          <p:cNvSpPr txBox="1">
            <a:spLocks noGrp="1"/>
          </p:cNvSpPr>
          <p:nvPr>
            <p:ph type="title"/>
          </p:nvPr>
        </p:nvSpPr>
        <p:spPr>
          <a:xfrm>
            <a:off x="3004575" y="3476150"/>
            <a:ext cx="5995800" cy="1603200"/>
          </a:xfrm>
          <a:prstGeom prst="rect">
            <a:avLst/>
          </a:prstGeom>
          <a:solidFill>
            <a:srgbClr val="DE3075">
              <a:alpha val="64290"/>
            </a:srgbClr>
          </a:solidFill>
          <a:ln>
            <a:noFill/>
          </a:ln>
        </p:spPr>
        <p:txBody>
          <a:bodyPr spcFirstLastPara="1" wrap="square" lIns="91425" tIns="45700" rIns="91425" bIns="45700" anchor="t" anchorCtr="0">
            <a:noAutofit/>
          </a:bodyPr>
          <a:lstStyle>
            <a:lvl1pPr lvl="0" algn="r" rtl="0">
              <a:spcBef>
                <a:spcPts val="0"/>
              </a:spcBef>
              <a:spcAft>
                <a:spcPts val="0"/>
              </a:spcAft>
              <a:buNone/>
              <a:defRPr sz="5400">
                <a:latin typeface="Calibri" panose="020F0502020204030204" pitchFamily="34" charset="0"/>
                <a:cs typeface="Calibri" panose="020F0502020204030204" pitchFamily="34" charset="0"/>
              </a:defRPr>
            </a:lvl1pPr>
            <a:lvl2pPr lvl="1" algn="r" rtl="0">
              <a:spcBef>
                <a:spcPts val="0"/>
              </a:spcBef>
              <a:spcAft>
                <a:spcPts val="0"/>
              </a:spcAft>
              <a:buNone/>
              <a:defRPr sz="5400"/>
            </a:lvl2pPr>
            <a:lvl3pPr lvl="2" algn="r" rtl="0">
              <a:spcBef>
                <a:spcPts val="0"/>
              </a:spcBef>
              <a:spcAft>
                <a:spcPts val="0"/>
              </a:spcAft>
              <a:buNone/>
              <a:defRPr sz="5400"/>
            </a:lvl3pPr>
            <a:lvl4pPr lvl="3" algn="r" rtl="0">
              <a:spcBef>
                <a:spcPts val="0"/>
              </a:spcBef>
              <a:spcAft>
                <a:spcPts val="0"/>
              </a:spcAft>
              <a:buNone/>
              <a:defRPr sz="5400"/>
            </a:lvl4pPr>
            <a:lvl5pPr lvl="4" algn="r" rtl="0">
              <a:spcBef>
                <a:spcPts val="0"/>
              </a:spcBef>
              <a:spcAft>
                <a:spcPts val="0"/>
              </a:spcAft>
              <a:buNone/>
              <a:defRPr sz="5400"/>
            </a:lvl5pPr>
            <a:lvl6pPr lvl="5" algn="r" rtl="0">
              <a:spcBef>
                <a:spcPts val="0"/>
              </a:spcBef>
              <a:spcAft>
                <a:spcPts val="0"/>
              </a:spcAft>
              <a:buNone/>
              <a:defRPr sz="5400"/>
            </a:lvl6pPr>
            <a:lvl7pPr lvl="6" algn="r" rtl="0">
              <a:spcBef>
                <a:spcPts val="0"/>
              </a:spcBef>
              <a:spcAft>
                <a:spcPts val="0"/>
              </a:spcAft>
              <a:buNone/>
              <a:defRPr sz="5400"/>
            </a:lvl7pPr>
            <a:lvl8pPr lvl="7" algn="r" rtl="0">
              <a:spcBef>
                <a:spcPts val="0"/>
              </a:spcBef>
              <a:spcAft>
                <a:spcPts val="0"/>
              </a:spcAft>
              <a:buNone/>
              <a:defRPr sz="5400"/>
            </a:lvl8pPr>
            <a:lvl9pPr lvl="8" algn="r" rtl="0">
              <a:spcBef>
                <a:spcPts val="0"/>
              </a:spcBef>
              <a:spcAft>
                <a:spcPts val="0"/>
              </a:spcAft>
              <a:buNone/>
              <a:defRPr sz="5400"/>
            </a:lvl9pPr>
          </a:lstStyle>
          <a:p>
            <a:endParaRPr lang="es-ES_tradnl" noProof="0"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Encabezado de sección 2">
  <p:cSld name="TITLE_4">
    <p:bg>
      <p:bgPr>
        <a:solidFill>
          <a:schemeClr val="accent1"/>
        </a:solidFill>
        <a:effectLst/>
      </p:bgPr>
    </p:bg>
    <p:spTree>
      <p:nvGrpSpPr>
        <p:cNvPr id="1" name="Shape 22"/>
        <p:cNvGrpSpPr/>
        <p:nvPr/>
      </p:nvGrpSpPr>
      <p:grpSpPr>
        <a:xfrm>
          <a:off x="0" y="0"/>
          <a:ext cx="0" cy="0"/>
          <a:chOff x="0" y="0"/>
          <a:chExt cx="0" cy="0"/>
        </a:xfrm>
      </p:grpSpPr>
      <p:grpSp>
        <p:nvGrpSpPr>
          <p:cNvPr id="23" name="Google Shape;23;p4"/>
          <p:cNvGrpSpPr/>
          <p:nvPr/>
        </p:nvGrpSpPr>
        <p:grpSpPr>
          <a:xfrm>
            <a:off x="0" y="-124"/>
            <a:ext cx="4853665" cy="5740374"/>
            <a:chOff x="0" y="-126"/>
            <a:chExt cx="4554438" cy="5386482"/>
          </a:xfrm>
        </p:grpSpPr>
        <p:sp>
          <p:nvSpPr>
            <p:cNvPr id="24" name="Google Shape;24;p4"/>
            <p:cNvSpPr/>
            <p:nvPr/>
          </p:nvSpPr>
          <p:spPr>
            <a:xfrm rot="10800000" flipH="1">
              <a:off x="0" y="-126"/>
              <a:ext cx="4554438" cy="5386482"/>
            </a:xfrm>
            <a:custGeom>
              <a:avLst/>
              <a:gdLst/>
              <a:ahLst/>
              <a:cxnLst/>
              <a:rect l="l" t="t" r="r" b="b"/>
              <a:pathLst>
                <a:path w="5389868" h="6374535" extrusionOk="0">
                  <a:moveTo>
                    <a:pt x="620377" y="6374535"/>
                  </a:moveTo>
                  <a:lnTo>
                    <a:pt x="3459520" y="6374535"/>
                  </a:lnTo>
                  <a:lnTo>
                    <a:pt x="3638761" y="6288190"/>
                  </a:lnTo>
                  <a:cubicBezTo>
                    <a:pt x="4681799" y="5721578"/>
                    <a:pt x="5389868" y="4616487"/>
                    <a:pt x="5389868" y="3346018"/>
                  </a:cubicBezTo>
                  <a:cubicBezTo>
                    <a:pt x="5389868" y="1498063"/>
                    <a:pt x="3891805" y="0"/>
                    <a:pt x="2043850" y="0"/>
                  </a:cubicBezTo>
                  <a:cubicBezTo>
                    <a:pt x="1336430" y="0"/>
                    <a:pt x="680285" y="219535"/>
                    <a:pt x="139826" y="594192"/>
                  </a:cubicBezTo>
                  <a:lnTo>
                    <a:pt x="0" y="700065"/>
                  </a:lnTo>
                  <a:lnTo>
                    <a:pt x="0" y="5991971"/>
                  </a:lnTo>
                  <a:lnTo>
                    <a:pt x="139827" y="6097845"/>
                  </a:lnTo>
                  <a:cubicBezTo>
                    <a:pt x="217035" y="6151367"/>
                    <a:pt x="296605" y="6201724"/>
                    <a:pt x="378347" y="6248727"/>
                  </a:cubicBezTo>
                  <a:close/>
                </a:path>
              </a:pathLst>
            </a:custGeom>
            <a:solidFill>
              <a:srgbClr val="FFFFFF">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b="0" i="0" u="none" strike="noStrike" cap="none">
                <a:solidFill>
                  <a:srgbClr val="FFFFFF"/>
                </a:solidFill>
                <a:latin typeface="Calibri"/>
                <a:ea typeface="Calibri"/>
                <a:cs typeface="Calibri"/>
                <a:sym typeface="Calibri"/>
              </a:endParaRPr>
            </a:p>
          </p:txBody>
        </p:sp>
        <p:pic>
          <p:nvPicPr>
            <p:cNvPr id="25" name="Google Shape;25;p4" descr="Imagen que contiene persona, foto, hombre, mujer&#10;&#10;Descripción generada automáticamente"/>
            <p:cNvPicPr preferRelativeResize="0"/>
            <p:nvPr/>
          </p:nvPicPr>
          <p:blipFill rotWithShape="1">
            <a:blip r:embed="rId2">
              <a:alphaModFix/>
            </a:blip>
            <a:srcRect r="16352"/>
            <a:stretch/>
          </p:blipFill>
          <p:spPr>
            <a:xfrm>
              <a:off x="1" y="-1"/>
              <a:ext cx="4423169" cy="5247982"/>
            </a:xfrm>
            <a:custGeom>
              <a:avLst/>
              <a:gdLst/>
              <a:ahLst/>
              <a:cxnLst/>
              <a:rect l="l" t="t" r="r" b="b"/>
              <a:pathLst>
                <a:path w="5234519" h="6210629" extrusionOk="0">
                  <a:moveTo>
                    <a:pt x="1082595" y="0"/>
                  </a:moveTo>
                  <a:lnTo>
                    <a:pt x="3027450" y="0"/>
                  </a:lnTo>
                  <a:lnTo>
                    <a:pt x="3291029" y="96471"/>
                  </a:lnTo>
                  <a:cubicBezTo>
                    <a:pt x="4433137" y="579542"/>
                    <a:pt x="5234519" y="1710443"/>
                    <a:pt x="5234519" y="3028517"/>
                  </a:cubicBezTo>
                  <a:cubicBezTo>
                    <a:pt x="5234519" y="4785949"/>
                    <a:pt x="3809839" y="6210629"/>
                    <a:pt x="2052407" y="6210629"/>
                  </a:cubicBezTo>
                  <a:cubicBezTo>
                    <a:pt x="1283531" y="6210629"/>
                    <a:pt x="578345" y="5937936"/>
                    <a:pt x="28288" y="5483989"/>
                  </a:cubicBezTo>
                  <a:lnTo>
                    <a:pt x="0" y="5458279"/>
                  </a:lnTo>
                  <a:lnTo>
                    <a:pt x="0" y="598754"/>
                  </a:lnTo>
                  <a:lnTo>
                    <a:pt x="28288" y="573044"/>
                  </a:lnTo>
                  <a:cubicBezTo>
                    <a:pt x="303317" y="346070"/>
                    <a:pt x="617127" y="164410"/>
                    <a:pt x="958290" y="39494"/>
                  </a:cubicBezTo>
                  <a:close/>
                </a:path>
              </a:pathLst>
            </a:custGeom>
            <a:noFill/>
            <a:ln>
              <a:noFill/>
            </a:ln>
          </p:spPr>
        </p:pic>
      </p:grpSp>
      <p:sp>
        <p:nvSpPr>
          <p:cNvPr id="26" name="Google Shape;26;p4"/>
          <p:cNvSpPr txBox="1">
            <a:spLocks noGrp="1"/>
          </p:cNvSpPr>
          <p:nvPr>
            <p:ph type="title"/>
          </p:nvPr>
        </p:nvSpPr>
        <p:spPr>
          <a:xfrm>
            <a:off x="3004575" y="3476150"/>
            <a:ext cx="5995800" cy="1603200"/>
          </a:xfrm>
          <a:prstGeom prst="rect">
            <a:avLst/>
          </a:prstGeom>
          <a:solidFill>
            <a:srgbClr val="898B90">
              <a:alpha val="68300"/>
            </a:srgbClr>
          </a:solidFill>
          <a:ln>
            <a:noFill/>
          </a:ln>
        </p:spPr>
        <p:txBody>
          <a:bodyPr spcFirstLastPara="1" wrap="square" lIns="91425" tIns="45700" rIns="91425" bIns="45700" anchor="t" anchorCtr="0">
            <a:noAutofit/>
          </a:bodyPr>
          <a:lstStyle>
            <a:lvl1pPr lvl="0" algn="r" rtl="0">
              <a:spcBef>
                <a:spcPts val="0"/>
              </a:spcBef>
              <a:spcAft>
                <a:spcPts val="0"/>
              </a:spcAft>
              <a:buNone/>
              <a:defRPr sz="5400">
                <a:latin typeface="Calibri" panose="020F0502020204030204" pitchFamily="34" charset="0"/>
                <a:cs typeface="Calibri" panose="020F0502020204030204" pitchFamily="34" charset="0"/>
              </a:defRPr>
            </a:lvl1pPr>
            <a:lvl2pPr lvl="1" algn="r" rtl="0">
              <a:spcBef>
                <a:spcPts val="0"/>
              </a:spcBef>
              <a:spcAft>
                <a:spcPts val="0"/>
              </a:spcAft>
              <a:buNone/>
              <a:defRPr sz="5400"/>
            </a:lvl2pPr>
            <a:lvl3pPr lvl="2" algn="r" rtl="0">
              <a:spcBef>
                <a:spcPts val="0"/>
              </a:spcBef>
              <a:spcAft>
                <a:spcPts val="0"/>
              </a:spcAft>
              <a:buNone/>
              <a:defRPr sz="5400"/>
            </a:lvl3pPr>
            <a:lvl4pPr lvl="3" algn="r" rtl="0">
              <a:spcBef>
                <a:spcPts val="0"/>
              </a:spcBef>
              <a:spcAft>
                <a:spcPts val="0"/>
              </a:spcAft>
              <a:buNone/>
              <a:defRPr sz="5400"/>
            </a:lvl4pPr>
            <a:lvl5pPr lvl="4" algn="r" rtl="0">
              <a:spcBef>
                <a:spcPts val="0"/>
              </a:spcBef>
              <a:spcAft>
                <a:spcPts val="0"/>
              </a:spcAft>
              <a:buNone/>
              <a:defRPr sz="5400"/>
            </a:lvl5pPr>
            <a:lvl6pPr lvl="5" algn="r" rtl="0">
              <a:spcBef>
                <a:spcPts val="0"/>
              </a:spcBef>
              <a:spcAft>
                <a:spcPts val="0"/>
              </a:spcAft>
              <a:buNone/>
              <a:defRPr sz="5400"/>
            </a:lvl6pPr>
            <a:lvl7pPr lvl="6" algn="r" rtl="0">
              <a:spcBef>
                <a:spcPts val="0"/>
              </a:spcBef>
              <a:spcAft>
                <a:spcPts val="0"/>
              </a:spcAft>
              <a:buNone/>
              <a:defRPr sz="5400"/>
            </a:lvl7pPr>
            <a:lvl8pPr lvl="7" algn="r" rtl="0">
              <a:spcBef>
                <a:spcPts val="0"/>
              </a:spcBef>
              <a:spcAft>
                <a:spcPts val="0"/>
              </a:spcAft>
              <a:buNone/>
              <a:defRPr sz="5400"/>
            </a:lvl8pPr>
            <a:lvl9pPr lvl="8" algn="r" rtl="0">
              <a:spcBef>
                <a:spcPts val="0"/>
              </a:spcBef>
              <a:spcAft>
                <a:spcPts val="0"/>
              </a:spcAft>
              <a:buNone/>
              <a:defRPr sz="5400"/>
            </a:lvl9pPr>
          </a:lstStyle>
          <a:p>
            <a:endParaRPr lang="es-ES_tradnl" noProof="0" dirty="0"/>
          </a:p>
        </p:txBody>
      </p:sp>
      <p:pic>
        <p:nvPicPr>
          <p:cNvPr id="27" name="Google Shape;27;p4"/>
          <p:cNvPicPr preferRelativeResize="0"/>
          <p:nvPr/>
        </p:nvPicPr>
        <p:blipFill rotWithShape="1">
          <a:blip r:embed="rId3">
            <a:alphaModFix/>
          </a:blip>
          <a:srcRect/>
          <a:stretch/>
        </p:blipFill>
        <p:spPr>
          <a:xfrm>
            <a:off x="5177307" y="186298"/>
            <a:ext cx="3812148" cy="601304"/>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Encabezado de sección 3">
  <p:cSld name="TITLE_1_1">
    <p:bg>
      <p:bgPr>
        <a:solidFill>
          <a:schemeClr val="accent2"/>
        </a:solidFill>
        <a:effectLst/>
      </p:bgPr>
    </p:bg>
    <p:spTree>
      <p:nvGrpSpPr>
        <p:cNvPr id="1" name="Shape 29"/>
        <p:cNvGrpSpPr/>
        <p:nvPr/>
      </p:nvGrpSpPr>
      <p:grpSpPr>
        <a:xfrm>
          <a:off x="0" y="0"/>
          <a:ext cx="0" cy="0"/>
          <a:chOff x="0" y="0"/>
          <a:chExt cx="0" cy="0"/>
        </a:xfrm>
      </p:grpSpPr>
      <p:sp>
        <p:nvSpPr>
          <p:cNvPr id="30" name="Google Shape;30;p5"/>
          <p:cNvSpPr/>
          <p:nvPr/>
        </p:nvSpPr>
        <p:spPr>
          <a:xfrm rot="10800000" flipH="1">
            <a:off x="0" y="3085"/>
            <a:ext cx="4850881" cy="5737081"/>
          </a:xfrm>
          <a:custGeom>
            <a:avLst/>
            <a:gdLst/>
            <a:ahLst/>
            <a:cxnLst/>
            <a:rect l="l" t="t" r="r" b="b"/>
            <a:pathLst>
              <a:path w="5389868" h="6374535" extrusionOk="0">
                <a:moveTo>
                  <a:pt x="620377" y="6374535"/>
                </a:moveTo>
                <a:lnTo>
                  <a:pt x="3459520" y="6374535"/>
                </a:lnTo>
                <a:lnTo>
                  <a:pt x="3638761" y="6288190"/>
                </a:lnTo>
                <a:cubicBezTo>
                  <a:pt x="4681799" y="5721578"/>
                  <a:pt x="5389868" y="4616487"/>
                  <a:pt x="5389868" y="3346018"/>
                </a:cubicBezTo>
                <a:cubicBezTo>
                  <a:pt x="5389868" y="1498063"/>
                  <a:pt x="3891805" y="0"/>
                  <a:pt x="2043850" y="0"/>
                </a:cubicBezTo>
                <a:cubicBezTo>
                  <a:pt x="1336430" y="0"/>
                  <a:pt x="680285" y="219535"/>
                  <a:pt x="139826" y="594192"/>
                </a:cubicBezTo>
                <a:lnTo>
                  <a:pt x="0" y="700065"/>
                </a:lnTo>
                <a:lnTo>
                  <a:pt x="0" y="5991971"/>
                </a:lnTo>
                <a:lnTo>
                  <a:pt x="139827" y="6097845"/>
                </a:lnTo>
                <a:cubicBezTo>
                  <a:pt x="217035" y="6151367"/>
                  <a:pt x="296605" y="6201724"/>
                  <a:pt x="378347" y="6248727"/>
                </a:cubicBezTo>
                <a:close/>
              </a:path>
            </a:pathLst>
          </a:custGeom>
          <a:solidFill>
            <a:srgbClr val="FFFFFF">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b="0" i="0" u="none" strike="noStrike" cap="none">
              <a:solidFill>
                <a:srgbClr val="FFFFFF"/>
              </a:solidFill>
              <a:latin typeface="Calibri"/>
              <a:ea typeface="Calibri"/>
              <a:cs typeface="Calibri"/>
              <a:sym typeface="Calibri"/>
            </a:endParaRPr>
          </a:p>
        </p:txBody>
      </p:sp>
      <p:pic>
        <p:nvPicPr>
          <p:cNvPr id="31" name="Google Shape;31;p5"/>
          <p:cNvPicPr preferRelativeResize="0"/>
          <p:nvPr/>
        </p:nvPicPr>
        <p:blipFill rotWithShape="1">
          <a:blip r:embed="rId2">
            <a:alphaModFix/>
          </a:blip>
          <a:srcRect/>
          <a:stretch/>
        </p:blipFill>
        <p:spPr>
          <a:xfrm>
            <a:off x="5177307" y="186298"/>
            <a:ext cx="3812148" cy="601304"/>
          </a:xfrm>
          <a:prstGeom prst="rect">
            <a:avLst/>
          </a:prstGeom>
          <a:noFill/>
          <a:ln>
            <a:noFill/>
          </a:ln>
        </p:spPr>
      </p:pic>
      <p:pic>
        <p:nvPicPr>
          <p:cNvPr id="32" name="Google Shape;32;p5" descr="Una caricatura de una ciudad&#10;&#10;Descripción generada automáticamente"/>
          <p:cNvPicPr preferRelativeResize="0"/>
          <p:nvPr/>
        </p:nvPicPr>
        <p:blipFill rotWithShape="1">
          <a:blip r:embed="rId3">
            <a:alphaModFix/>
          </a:blip>
          <a:srcRect l="9870" r="6482"/>
          <a:stretch/>
        </p:blipFill>
        <p:spPr>
          <a:xfrm>
            <a:off x="1" y="10"/>
            <a:ext cx="4711067" cy="5589566"/>
          </a:xfrm>
          <a:custGeom>
            <a:avLst/>
            <a:gdLst/>
            <a:ahLst/>
            <a:cxnLst/>
            <a:rect l="l" t="t" r="r" b="b"/>
            <a:pathLst>
              <a:path w="5234519" h="6210629" extrusionOk="0">
                <a:moveTo>
                  <a:pt x="1082595" y="0"/>
                </a:moveTo>
                <a:lnTo>
                  <a:pt x="3027450" y="0"/>
                </a:lnTo>
                <a:lnTo>
                  <a:pt x="3291029" y="96471"/>
                </a:lnTo>
                <a:cubicBezTo>
                  <a:pt x="4433137" y="579542"/>
                  <a:pt x="5234519" y="1710443"/>
                  <a:pt x="5234519" y="3028517"/>
                </a:cubicBezTo>
                <a:cubicBezTo>
                  <a:pt x="5234519" y="4785949"/>
                  <a:pt x="3809839" y="6210629"/>
                  <a:pt x="2052407" y="6210629"/>
                </a:cubicBezTo>
                <a:cubicBezTo>
                  <a:pt x="1283531" y="6210629"/>
                  <a:pt x="578345" y="5937936"/>
                  <a:pt x="28288" y="5483989"/>
                </a:cubicBezTo>
                <a:lnTo>
                  <a:pt x="0" y="5458279"/>
                </a:lnTo>
                <a:lnTo>
                  <a:pt x="0" y="598754"/>
                </a:lnTo>
                <a:lnTo>
                  <a:pt x="28288" y="573044"/>
                </a:lnTo>
                <a:cubicBezTo>
                  <a:pt x="303317" y="346070"/>
                  <a:pt x="617127" y="164410"/>
                  <a:pt x="958290" y="39494"/>
                </a:cubicBezTo>
                <a:close/>
              </a:path>
            </a:pathLst>
          </a:custGeom>
          <a:noFill/>
          <a:ln>
            <a:noFill/>
          </a:ln>
        </p:spPr>
      </p:pic>
      <p:sp>
        <p:nvSpPr>
          <p:cNvPr id="34" name="Google Shape;34;p5"/>
          <p:cNvSpPr txBox="1">
            <a:spLocks noGrp="1"/>
          </p:cNvSpPr>
          <p:nvPr>
            <p:ph type="title"/>
          </p:nvPr>
        </p:nvSpPr>
        <p:spPr>
          <a:xfrm>
            <a:off x="3004575" y="3476150"/>
            <a:ext cx="5995800" cy="1603200"/>
          </a:xfrm>
          <a:prstGeom prst="rect">
            <a:avLst/>
          </a:prstGeom>
          <a:solidFill>
            <a:srgbClr val="898B90">
              <a:alpha val="68300"/>
            </a:srgbClr>
          </a:solidFill>
          <a:ln>
            <a:noFill/>
          </a:ln>
        </p:spPr>
        <p:txBody>
          <a:bodyPr spcFirstLastPara="1" wrap="square" lIns="91425" tIns="45700" rIns="91425" bIns="45700" anchor="t" anchorCtr="0">
            <a:noAutofit/>
          </a:bodyPr>
          <a:lstStyle>
            <a:lvl1pPr lvl="0" algn="r" rtl="0">
              <a:spcBef>
                <a:spcPts val="0"/>
              </a:spcBef>
              <a:spcAft>
                <a:spcPts val="0"/>
              </a:spcAft>
              <a:buNone/>
              <a:defRPr sz="5400">
                <a:latin typeface="Calibri" panose="020F0502020204030204" pitchFamily="34" charset="0"/>
                <a:cs typeface="Calibri" panose="020F0502020204030204" pitchFamily="34" charset="0"/>
              </a:defRPr>
            </a:lvl1pPr>
            <a:lvl2pPr lvl="1" algn="r" rtl="0">
              <a:spcBef>
                <a:spcPts val="0"/>
              </a:spcBef>
              <a:spcAft>
                <a:spcPts val="0"/>
              </a:spcAft>
              <a:buNone/>
              <a:defRPr sz="5400"/>
            </a:lvl2pPr>
            <a:lvl3pPr lvl="2" algn="r" rtl="0">
              <a:spcBef>
                <a:spcPts val="0"/>
              </a:spcBef>
              <a:spcAft>
                <a:spcPts val="0"/>
              </a:spcAft>
              <a:buNone/>
              <a:defRPr sz="5400"/>
            </a:lvl3pPr>
            <a:lvl4pPr lvl="3" algn="r" rtl="0">
              <a:spcBef>
                <a:spcPts val="0"/>
              </a:spcBef>
              <a:spcAft>
                <a:spcPts val="0"/>
              </a:spcAft>
              <a:buNone/>
              <a:defRPr sz="5400"/>
            </a:lvl4pPr>
            <a:lvl5pPr lvl="4" algn="r" rtl="0">
              <a:spcBef>
                <a:spcPts val="0"/>
              </a:spcBef>
              <a:spcAft>
                <a:spcPts val="0"/>
              </a:spcAft>
              <a:buNone/>
              <a:defRPr sz="5400"/>
            </a:lvl5pPr>
            <a:lvl6pPr lvl="5" algn="r" rtl="0">
              <a:spcBef>
                <a:spcPts val="0"/>
              </a:spcBef>
              <a:spcAft>
                <a:spcPts val="0"/>
              </a:spcAft>
              <a:buNone/>
              <a:defRPr sz="5400"/>
            </a:lvl6pPr>
            <a:lvl7pPr lvl="6" algn="r" rtl="0">
              <a:spcBef>
                <a:spcPts val="0"/>
              </a:spcBef>
              <a:spcAft>
                <a:spcPts val="0"/>
              </a:spcAft>
              <a:buNone/>
              <a:defRPr sz="5400"/>
            </a:lvl7pPr>
            <a:lvl8pPr lvl="7" algn="r" rtl="0">
              <a:spcBef>
                <a:spcPts val="0"/>
              </a:spcBef>
              <a:spcAft>
                <a:spcPts val="0"/>
              </a:spcAft>
              <a:buNone/>
              <a:defRPr sz="5400"/>
            </a:lvl8pPr>
            <a:lvl9pPr lvl="8" algn="r" rtl="0">
              <a:spcBef>
                <a:spcPts val="0"/>
              </a:spcBef>
              <a:spcAft>
                <a:spcPts val="0"/>
              </a:spcAft>
              <a:buNone/>
              <a:defRPr sz="54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ítulo y objetos 1" preserve="1">
  <p:cSld name="Título y objetos 1">
    <p:spTree>
      <p:nvGrpSpPr>
        <p:cNvPr id="1" name="Shape 83"/>
        <p:cNvGrpSpPr/>
        <p:nvPr/>
      </p:nvGrpSpPr>
      <p:grpSpPr>
        <a:xfrm>
          <a:off x="0" y="0"/>
          <a:ext cx="0" cy="0"/>
          <a:chOff x="0" y="0"/>
          <a:chExt cx="0" cy="0"/>
        </a:xfrm>
      </p:grpSpPr>
      <p:sp>
        <p:nvSpPr>
          <p:cNvPr id="84" name="Google Shape;84;p14"/>
          <p:cNvSpPr/>
          <p:nvPr/>
        </p:nvSpPr>
        <p:spPr>
          <a:xfrm>
            <a:off x="1372975" y="212725"/>
            <a:ext cx="4806374" cy="813000"/>
          </a:xfrm>
          <a:prstGeom prst="parallelogram">
            <a:avLst>
              <a:gd name="adj" fmla="val 4531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Bebas Neue" panose="020B0606020202050201" pitchFamily="34" charset="77"/>
            </a:endParaRPr>
          </a:p>
        </p:txBody>
      </p:sp>
      <p:sp>
        <p:nvSpPr>
          <p:cNvPr id="85" name="Google Shape;85;p14"/>
          <p:cNvSpPr/>
          <p:nvPr/>
        </p:nvSpPr>
        <p:spPr>
          <a:xfrm>
            <a:off x="770850" y="212725"/>
            <a:ext cx="903600" cy="813000"/>
          </a:xfrm>
          <a:prstGeom prst="parallelogram">
            <a:avLst>
              <a:gd name="adj" fmla="val 45310"/>
            </a:avLst>
          </a:prstGeom>
          <a:solidFill>
            <a:srgbClr val="8189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4"/>
          <p:cNvSpPr/>
          <p:nvPr/>
        </p:nvSpPr>
        <p:spPr>
          <a:xfrm>
            <a:off x="146422" y="212725"/>
            <a:ext cx="903600" cy="813000"/>
          </a:xfrm>
          <a:prstGeom prst="parallelogram">
            <a:avLst>
              <a:gd name="adj" fmla="val 45310"/>
            </a:avLst>
          </a:prstGeom>
          <a:gradFill>
            <a:gsLst>
              <a:gs pos="0">
                <a:srgbClr val="FFFFFF"/>
              </a:gs>
              <a:gs pos="65000">
                <a:schemeClr val="dk2"/>
              </a:gs>
              <a:gs pos="100000">
                <a:schemeClr val="dk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4"/>
          <p:cNvSpPr txBox="1">
            <a:spLocks noGrp="1"/>
          </p:cNvSpPr>
          <p:nvPr>
            <p:ph type="title"/>
          </p:nvPr>
        </p:nvSpPr>
        <p:spPr>
          <a:xfrm>
            <a:off x="1763699" y="212725"/>
            <a:ext cx="4288185" cy="813000"/>
          </a:xfrm>
          <a:prstGeom prst="rect">
            <a:avLst/>
          </a:prstGeom>
          <a:noFill/>
          <a:ln>
            <a:noFill/>
          </a:ln>
        </p:spPr>
        <p:txBody>
          <a:bodyPr spcFirstLastPara="1" wrap="square" lIns="91425" tIns="45700" rIns="91425" bIns="45700" anchor="ctr" anchorCtr="0">
            <a:noAutofit/>
          </a:bodyPr>
          <a:lstStyle>
            <a:lvl1pPr lvl="0" algn="l" rtl="0">
              <a:lnSpc>
                <a:spcPct val="90000"/>
              </a:lnSpc>
              <a:spcBef>
                <a:spcPts val="0"/>
              </a:spcBef>
              <a:spcAft>
                <a:spcPts val="0"/>
              </a:spcAft>
              <a:buClr>
                <a:srgbClr val="818990"/>
              </a:buClr>
              <a:buSzPts val="1800"/>
              <a:buNone/>
              <a:defRPr>
                <a:latin typeface="Calibri" panose="020F0502020204030204" pitchFamily="34" charset="0"/>
                <a:cs typeface="Calibri" panose="020F0502020204030204" pitchFamily="34" charset="0"/>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lang="es-ES_tradnl" noProof="0" dirty="0"/>
          </a:p>
        </p:txBody>
      </p:sp>
      <p:pic>
        <p:nvPicPr>
          <p:cNvPr id="89" name="Google Shape;89;p14"/>
          <p:cNvPicPr preferRelativeResize="0"/>
          <p:nvPr/>
        </p:nvPicPr>
        <p:blipFill>
          <a:blip r:embed="rId2">
            <a:alphaModFix/>
          </a:blip>
          <a:stretch>
            <a:fillRect/>
          </a:stretch>
        </p:blipFill>
        <p:spPr>
          <a:xfrm>
            <a:off x="6179349" y="389413"/>
            <a:ext cx="2746703" cy="459625"/>
          </a:xfrm>
          <a:prstGeom prst="rect">
            <a:avLst/>
          </a:prstGeom>
          <a:noFill/>
          <a:ln>
            <a:noFill/>
          </a:ln>
        </p:spPr>
      </p:pic>
      <p:sp>
        <p:nvSpPr>
          <p:cNvPr id="90" name="Google Shape;90;p14"/>
          <p:cNvSpPr txBox="1">
            <a:spLocks noGrp="1"/>
          </p:cNvSpPr>
          <p:nvPr>
            <p:ph type="body" idx="1"/>
          </p:nvPr>
        </p:nvSpPr>
        <p:spPr>
          <a:xfrm>
            <a:off x="294150" y="1218600"/>
            <a:ext cx="8555700" cy="51378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rgbClr val="DE3075"/>
              </a:buClr>
              <a:buSzPts val="2800"/>
              <a:buFont typeface="Franklin Gothic"/>
              <a:buChar char="»"/>
              <a:defRPr sz="2400" i="0" u="none" strike="noStrike" cap="none">
                <a:solidFill>
                  <a:srgbClr val="818990"/>
                </a:solidFill>
                <a:latin typeface="Calibri" panose="020F0502020204030204" pitchFamily="34" charset="0"/>
                <a:ea typeface="Calibri" panose="020F0502020204030204" pitchFamily="34" charset="0"/>
                <a:cs typeface="Calibri" panose="020F0502020204030204" pitchFamily="34" charset="0"/>
                <a:sym typeface="Franklin Gothic"/>
              </a:defRPr>
            </a:lvl1pPr>
            <a:lvl2pPr marL="914400" marR="0" lvl="1" indent="-381000" algn="l" rtl="0">
              <a:lnSpc>
                <a:spcPct val="90000"/>
              </a:lnSpc>
              <a:spcBef>
                <a:spcPts val="500"/>
              </a:spcBef>
              <a:spcAft>
                <a:spcPts val="0"/>
              </a:spcAft>
              <a:buClr>
                <a:schemeClr val="accent2"/>
              </a:buClr>
              <a:buSzPts val="2400"/>
              <a:buFont typeface="Franklin Gothic"/>
              <a:buChar char="•"/>
              <a:defRPr sz="2000" i="0" u="none" strike="noStrike" cap="none">
                <a:solidFill>
                  <a:srgbClr val="818990"/>
                </a:solidFill>
                <a:latin typeface="Franklin Gothic"/>
                <a:ea typeface="Franklin Gothic"/>
                <a:cs typeface="Franklin Gothic"/>
                <a:sym typeface="Franklin Gothic"/>
              </a:defRPr>
            </a:lvl2pPr>
            <a:lvl3pPr marL="1371600" marR="0" lvl="2" indent="-342900" algn="l" rtl="0">
              <a:lnSpc>
                <a:spcPct val="90000"/>
              </a:lnSpc>
              <a:spcBef>
                <a:spcPts val="500"/>
              </a:spcBef>
              <a:spcAft>
                <a:spcPts val="0"/>
              </a:spcAft>
              <a:buClr>
                <a:schemeClr val="dk2"/>
              </a:buClr>
              <a:buSzPts val="1800"/>
              <a:buFont typeface="Franklin Gothic"/>
              <a:buChar char="○"/>
              <a:defRPr sz="1800" i="0" u="none" strike="noStrike" cap="none">
                <a:solidFill>
                  <a:schemeClr val="dk2"/>
                </a:solidFill>
                <a:latin typeface="Franklin Gothic"/>
                <a:ea typeface="Franklin Gothic"/>
                <a:cs typeface="Franklin Gothic"/>
                <a:sym typeface="Franklin Gothic"/>
              </a:defRPr>
            </a:lvl3pPr>
            <a:lvl4pPr marL="1828800" marR="0" lvl="3" indent="-330200" algn="l" rtl="0">
              <a:lnSpc>
                <a:spcPct val="90000"/>
              </a:lnSpc>
              <a:spcBef>
                <a:spcPts val="500"/>
              </a:spcBef>
              <a:spcAft>
                <a:spcPts val="0"/>
              </a:spcAft>
              <a:buClr>
                <a:schemeClr val="dk2"/>
              </a:buClr>
              <a:buSzPts val="1600"/>
              <a:buFont typeface="Franklin Gothic"/>
              <a:buChar char="•"/>
              <a:defRPr sz="1600" i="0" u="none" strike="noStrike" cap="none">
                <a:solidFill>
                  <a:schemeClr val="dk2"/>
                </a:solidFill>
                <a:latin typeface="Franklin Gothic"/>
                <a:ea typeface="Franklin Gothic"/>
                <a:cs typeface="Franklin Gothic"/>
                <a:sym typeface="Franklin Gothic"/>
              </a:defRPr>
            </a:lvl4pPr>
            <a:lvl5pPr marL="2286000" marR="0" lvl="4" indent="-317500" algn="l" rtl="0">
              <a:lnSpc>
                <a:spcPct val="90000"/>
              </a:lnSpc>
              <a:spcBef>
                <a:spcPts val="500"/>
              </a:spcBef>
              <a:spcAft>
                <a:spcPts val="0"/>
              </a:spcAft>
              <a:buClr>
                <a:schemeClr val="dk2"/>
              </a:buClr>
              <a:buSzPts val="1400"/>
              <a:buFont typeface="Franklin Gothic"/>
              <a:buChar char="•"/>
              <a:defRPr i="0" u="none" strike="noStrike" cap="none">
                <a:solidFill>
                  <a:schemeClr val="dk2"/>
                </a:solidFill>
                <a:latin typeface="Franklin Gothic"/>
                <a:ea typeface="Franklin Gothic"/>
                <a:cs typeface="Franklin Gothic"/>
                <a:sym typeface="Franklin Gothic"/>
              </a:defRPr>
            </a:lvl5pPr>
            <a:lvl6pPr marL="2743200" marR="0" lvl="5" indent="-304800" algn="l" rtl="0">
              <a:lnSpc>
                <a:spcPct val="90000"/>
              </a:lnSpc>
              <a:spcBef>
                <a:spcPts val="500"/>
              </a:spcBef>
              <a:spcAft>
                <a:spcPts val="0"/>
              </a:spcAft>
              <a:buClr>
                <a:schemeClr val="dk2"/>
              </a:buClr>
              <a:buSzPts val="1200"/>
              <a:buFont typeface="Franklin Gothic"/>
              <a:buChar char="•"/>
              <a:defRPr sz="1200" i="0" u="none" strike="noStrike" cap="none">
                <a:solidFill>
                  <a:schemeClr val="dk2"/>
                </a:solidFill>
                <a:latin typeface="Franklin Gothic"/>
                <a:ea typeface="Franklin Gothic"/>
                <a:cs typeface="Franklin Gothic"/>
                <a:sym typeface="Franklin Gothic"/>
              </a:defRPr>
            </a:lvl6pPr>
            <a:lvl7pPr marL="3200400" marR="0" lvl="6" indent="-292100" algn="l" rtl="0">
              <a:lnSpc>
                <a:spcPct val="90000"/>
              </a:lnSpc>
              <a:spcBef>
                <a:spcPts val="500"/>
              </a:spcBef>
              <a:spcAft>
                <a:spcPts val="0"/>
              </a:spcAft>
              <a:buClr>
                <a:schemeClr val="dk2"/>
              </a:buClr>
              <a:buSzPts val="1000"/>
              <a:buFont typeface="Franklin Gothic"/>
              <a:buChar char="•"/>
              <a:defRPr sz="1000" i="0" u="none" strike="noStrike" cap="none">
                <a:solidFill>
                  <a:schemeClr val="dk2"/>
                </a:solidFill>
                <a:latin typeface="Franklin Gothic"/>
                <a:ea typeface="Franklin Gothic"/>
                <a:cs typeface="Franklin Gothic"/>
                <a:sym typeface="Franklin Gothic"/>
              </a:defRPr>
            </a:lvl7pPr>
            <a:lvl8pPr marL="3657600" marR="0" lvl="7" indent="-279400" algn="l" rtl="0">
              <a:lnSpc>
                <a:spcPct val="90000"/>
              </a:lnSpc>
              <a:spcBef>
                <a:spcPts val="500"/>
              </a:spcBef>
              <a:spcAft>
                <a:spcPts val="0"/>
              </a:spcAft>
              <a:buClr>
                <a:schemeClr val="dk2"/>
              </a:buClr>
              <a:buSzPts val="800"/>
              <a:buFont typeface="Franklin Gothic"/>
              <a:buChar char="•"/>
              <a:defRPr sz="800" i="0" u="none" strike="noStrike" cap="none">
                <a:solidFill>
                  <a:schemeClr val="dk2"/>
                </a:solidFill>
                <a:latin typeface="Franklin Gothic"/>
                <a:ea typeface="Franklin Gothic"/>
                <a:cs typeface="Franklin Gothic"/>
                <a:sym typeface="Franklin Gothic"/>
              </a:defRPr>
            </a:lvl8pPr>
            <a:lvl9pPr marL="4114800" marR="0" lvl="8" indent="-266700" algn="l" rtl="0">
              <a:lnSpc>
                <a:spcPct val="90000"/>
              </a:lnSpc>
              <a:spcBef>
                <a:spcPts val="500"/>
              </a:spcBef>
              <a:spcAft>
                <a:spcPts val="0"/>
              </a:spcAft>
              <a:buClr>
                <a:schemeClr val="dk2"/>
              </a:buClr>
              <a:buSzPts val="600"/>
              <a:buFont typeface="Franklin Gothic"/>
              <a:buChar char="•"/>
              <a:defRPr sz="600" i="0" u="none" strike="noStrike" cap="none">
                <a:solidFill>
                  <a:schemeClr val="dk2"/>
                </a:solidFill>
                <a:latin typeface="Franklin Gothic"/>
                <a:ea typeface="Franklin Gothic"/>
                <a:cs typeface="Franklin Gothic"/>
                <a:sym typeface="Franklin Gothic"/>
              </a:defRPr>
            </a:lvl9pPr>
          </a:lstStyle>
          <a:p>
            <a:endParaRPr lang="es-ES_tradnl" noProof="0" dirty="0"/>
          </a:p>
        </p:txBody>
      </p:sp>
      <p:sp>
        <p:nvSpPr>
          <p:cNvPr id="9" name="Google Shape;7;p1">
            <a:extLst>
              <a:ext uri="{FF2B5EF4-FFF2-40B4-BE49-F238E27FC236}">
                <a16:creationId xmlns:a16="http://schemas.microsoft.com/office/drawing/2014/main" xmlns="" id="{0B5789D4-A1BB-0442-8135-68C7C82B7CE3}"/>
              </a:ext>
            </a:extLst>
          </p:cNvPr>
          <p:cNvSpPr txBox="1">
            <a:spLocks/>
          </p:cNvSpPr>
          <p:nvPr userDrawn="1"/>
        </p:nvSpPr>
        <p:spPr>
          <a:xfrm>
            <a:off x="6915150" y="6356351"/>
            <a:ext cx="2057400" cy="3651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1pPr>
            <a:lvl2pPr marL="0" marR="0" lvl="1"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2pPr>
            <a:lvl3pPr marL="0" marR="0" lvl="2"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3pPr>
            <a:lvl4pPr marL="0" marR="0" lvl="3"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4pPr>
            <a:lvl5pPr marL="0" marR="0" lvl="4"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5pPr>
            <a:lvl6pPr marL="0" marR="0" lvl="5"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6pPr>
            <a:lvl7pPr marL="0" marR="0" lvl="6"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7pPr>
            <a:lvl8pPr marL="0" marR="0" lvl="7"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8pPr>
            <a:lvl9pPr marL="0" marR="0" lvl="8"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9pPr>
          </a:lstStyle>
          <a:p>
            <a:fld id="{00000000-1234-1234-1234-123412341234}" type="slidenum">
              <a:rPr lang="en-US" smtClean="0"/>
              <a:pPr/>
              <a:t>‹Nº›</a:t>
            </a:fld>
            <a:endParaRPr lang="en-US"/>
          </a:p>
        </p:txBody>
      </p:sp>
    </p:spTree>
    <p:extLst>
      <p:ext uri="{BB962C8B-B14F-4D97-AF65-F5344CB8AC3E}">
        <p14:creationId xmlns:p14="http://schemas.microsoft.com/office/powerpoint/2010/main" val="4235798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ítulo y objetos 2" userDrawn="1">
  <p:cSld name="OBJECT">
    <p:spTree>
      <p:nvGrpSpPr>
        <p:cNvPr id="1" name="Shape 91"/>
        <p:cNvGrpSpPr/>
        <p:nvPr/>
      </p:nvGrpSpPr>
      <p:grpSpPr>
        <a:xfrm>
          <a:off x="0" y="0"/>
          <a:ext cx="0" cy="0"/>
          <a:chOff x="0" y="0"/>
          <a:chExt cx="0" cy="0"/>
        </a:xfrm>
      </p:grpSpPr>
      <p:sp>
        <p:nvSpPr>
          <p:cNvPr id="93" name="Google Shape;93;p15"/>
          <p:cNvSpPr/>
          <p:nvPr/>
        </p:nvSpPr>
        <p:spPr>
          <a:xfrm>
            <a:off x="770850" y="212725"/>
            <a:ext cx="903600" cy="813000"/>
          </a:xfrm>
          <a:prstGeom prst="parallelogram">
            <a:avLst>
              <a:gd name="adj" fmla="val 4531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5"/>
          <p:cNvSpPr/>
          <p:nvPr/>
        </p:nvSpPr>
        <p:spPr>
          <a:xfrm>
            <a:off x="146422" y="212725"/>
            <a:ext cx="903600" cy="813000"/>
          </a:xfrm>
          <a:prstGeom prst="parallelogram">
            <a:avLst>
              <a:gd name="adj" fmla="val 45310"/>
            </a:avLst>
          </a:prstGeom>
          <a:gradFill>
            <a:gsLst>
              <a:gs pos="0">
                <a:srgbClr val="FFFFFF"/>
              </a:gs>
              <a:gs pos="65000">
                <a:schemeClr val="accent1"/>
              </a:gs>
              <a:gs pos="100000">
                <a:schemeClr val="accen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7" name="Google Shape;97;p15"/>
          <p:cNvPicPr preferRelativeResize="0"/>
          <p:nvPr/>
        </p:nvPicPr>
        <p:blipFill>
          <a:blip r:embed="rId2">
            <a:alphaModFix/>
          </a:blip>
          <a:stretch>
            <a:fillRect/>
          </a:stretch>
        </p:blipFill>
        <p:spPr>
          <a:xfrm>
            <a:off x="6179349" y="389413"/>
            <a:ext cx="2746703" cy="459625"/>
          </a:xfrm>
          <a:prstGeom prst="rect">
            <a:avLst/>
          </a:prstGeom>
          <a:noFill/>
          <a:ln>
            <a:noFill/>
          </a:ln>
        </p:spPr>
      </p:pic>
      <p:sp>
        <p:nvSpPr>
          <p:cNvPr id="98" name="Google Shape;98;p15"/>
          <p:cNvSpPr txBox="1">
            <a:spLocks noGrp="1"/>
          </p:cNvSpPr>
          <p:nvPr>
            <p:ph type="body" idx="1"/>
          </p:nvPr>
        </p:nvSpPr>
        <p:spPr>
          <a:xfrm>
            <a:off x="294150" y="1218600"/>
            <a:ext cx="8555700" cy="51378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rgbClr val="DE3075"/>
              </a:buClr>
              <a:buSzPts val="2800"/>
              <a:buFont typeface="Franklin Gothic"/>
              <a:buChar char="»"/>
              <a:defRPr sz="2400" i="0" u="none" strike="noStrike" cap="none">
                <a:solidFill>
                  <a:srgbClr val="818990"/>
                </a:solidFill>
                <a:latin typeface="Calibri" panose="020F0502020204030204" pitchFamily="34" charset="0"/>
                <a:ea typeface="Calibri" panose="020F0502020204030204" pitchFamily="34" charset="0"/>
                <a:cs typeface="Calibri" panose="020F0502020204030204" pitchFamily="34" charset="0"/>
                <a:sym typeface="Franklin Gothic"/>
              </a:defRPr>
            </a:lvl1pPr>
            <a:lvl2pPr marL="914400" marR="0" lvl="1" indent="-381000" algn="l" rtl="0">
              <a:lnSpc>
                <a:spcPct val="90000"/>
              </a:lnSpc>
              <a:spcBef>
                <a:spcPts val="500"/>
              </a:spcBef>
              <a:spcAft>
                <a:spcPts val="0"/>
              </a:spcAft>
              <a:buClr>
                <a:schemeClr val="accent2"/>
              </a:buClr>
              <a:buSzPts val="2400"/>
              <a:buFont typeface="Franklin Gothic"/>
              <a:buChar char="•"/>
              <a:defRPr sz="2000" i="0" u="none" strike="noStrike" cap="none">
                <a:solidFill>
                  <a:srgbClr val="818990"/>
                </a:solidFill>
                <a:latin typeface="Franklin Gothic"/>
                <a:ea typeface="Franklin Gothic"/>
                <a:cs typeface="Franklin Gothic"/>
                <a:sym typeface="Franklin Gothic"/>
              </a:defRPr>
            </a:lvl2pPr>
            <a:lvl3pPr marL="1371600" marR="0" lvl="2" indent="-342900" algn="l" rtl="0">
              <a:lnSpc>
                <a:spcPct val="90000"/>
              </a:lnSpc>
              <a:spcBef>
                <a:spcPts val="500"/>
              </a:spcBef>
              <a:spcAft>
                <a:spcPts val="0"/>
              </a:spcAft>
              <a:buClr>
                <a:schemeClr val="dk2"/>
              </a:buClr>
              <a:buSzPts val="1800"/>
              <a:buFont typeface="Franklin Gothic"/>
              <a:buChar char="○"/>
              <a:defRPr sz="1800" i="0" u="none" strike="noStrike" cap="none">
                <a:solidFill>
                  <a:schemeClr val="dk2"/>
                </a:solidFill>
                <a:latin typeface="Franklin Gothic"/>
                <a:ea typeface="Franklin Gothic"/>
                <a:cs typeface="Franklin Gothic"/>
                <a:sym typeface="Franklin Gothic"/>
              </a:defRPr>
            </a:lvl3pPr>
            <a:lvl4pPr marL="1828800" marR="0" lvl="3" indent="-330200" algn="l" rtl="0">
              <a:lnSpc>
                <a:spcPct val="90000"/>
              </a:lnSpc>
              <a:spcBef>
                <a:spcPts val="500"/>
              </a:spcBef>
              <a:spcAft>
                <a:spcPts val="0"/>
              </a:spcAft>
              <a:buClr>
                <a:schemeClr val="dk2"/>
              </a:buClr>
              <a:buSzPts val="1600"/>
              <a:buFont typeface="Franklin Gothic"/>
              <a:buChar char="•"/>
              <a:defRPr sz="1600" i="0" u="none" strike="noStrike" cap="none">
                <a:solidFill>
                  <a:schemeClr val="dk2"/>
                </a:solidFill>
                <a:latin typeface="Franklin Gothic"/>
                <a:ea typeface="Franklin Gothic"/>
                <a:cs typeface="Franklin Gothic"/>
                <a:sym typeface="Franklin Gothic"/>
              </a:defRPr>
            </a:lvl4pPr>
            <a:lvl5pPr marL="2286000" marR="0" lvl="4" indent="-317500" algn="l" rtl="0">
              <a:lnSpc>
                <a:spcPct val="90000"/>
              </a:lnSpc>
              <a:spcBef>
                <a:spcPts val="500"/>
              </a:spcBef>
              <a:spcAft>
                <a:spcPts val="0"/>
              </a:spcAft>
              <a:buClr>
                <a:schemeClr val="dk2"/>
              </a:buClr>
              <a:buSzPts val="1400"/>
              <a:buFont typeface="Franklin Gothic"/>
              <a:buChar char="•"/>
              <a:defRPr i="0" u="none" strike="noStrike" cap="none">
                <a:solidFill>
                  <a:schemeClr val="dk2"/>
                </a:solidFill>
                <a:latin typeface="Franklin Gothic"/>
                <a:ea typeface="Franklin Gothic"/>
                <a:cs typeface="Franklin Gothic"/>
                <a:sym typeface="Franklin Gothic"/>
              </a:defRPr>
            </a:lvl5pPr>
            <a:lvl6pPr marL="2743200" marR="0" lvl="5" indent="-304800" algn="l" rtl="0">
              <a:lnSpc>
                <a:spcPct val="90000"/>
              </a:lnSpc>
              <a:spcBef>
                <a:spcPts val="500"/>
              </a:spcBef>
              <a:spcAft>
                <a:spcPts val="0"/>
              </a:spcAft>
              <a:buClr>
                <a:schemeClr val="dk2"/>
              </a:buClr>
              <a:buSzPts val="1200"/>
              <a:buFont typeface="Franklin Gothic"/>
              <a:buChar char="•"/>
              <a:defRPr sz="1200" i="0" u="none" strike="noStrike" cap="none">
                <a:solidFill>
                  <a:schemeClr val="dk2"/>
                </a:solidFill>
                <a:latin typeface="Franklin Gothic"/>
                <a:ea typeface="Franklin Gothic"/>
                <a:cs typeface="Franklin Gothic"/>
                <a:sym typeface="Franklin Gothic"/>
              </a:defRPr>
            </a:lvl6pPr>
            <a:lvl7pPr marL="3200400" marR="0" lvl="6" indent="-292100" algn="l" rtl="0">
              <a:lnSpc>
                <a:spcPct val="90000"/>
              </a:lnSpc>
              <a:spcBef>
                <a:spcPts val="500"/>
              </a:spcBef>
              <a:spcAft>
                <a:spcPts val="0"/>
              </a:spcAft>
              <a:buClr>
                <a:schemeClr val="dk2"/>
              </a:buClr>
              <a:buSzPts val="1000"/>
              <a:buFont typeface="Franklin Gothic"/>
              <a:buChar char="•"/>
              <a:defRPr sz="1000" i="0" u="none" strike="noStrike" cap="none">
                <a:solidFill>
                  <a:schemeClr val="dk2"/>
                </a:solidFill>
                <a:latin typeface="Franklin Gothic"/>
                <a:ea typeface="Franklin Gothic"/>
                <a:cs typeface="Franklin Gothic"/>
                <a:sym typeface="Franklin Gothic"/>
              </a:defRPr>
            </a:lvl7pPr>
            <a:lvl8pPr marL="3657600" marR="0" lvl="7" indent="-279400" algn="l" rtl="0">
              <a:lnSpc>
                <a:spcPct val="90000"/>
              </a:lnSpc>
              <a:spcBef>
                <a:spcPts val="500"/>
              </a:spcBef>
              <a:spcAft>
                <a:spcPts val="0"/>
              </a:spcAft>
              <a:buClr>
                <a:schemeClr val="dk2"/>
              </a:buClr>
              <a:buSzPts val="800"/>
              <a:buFont typeface="Franklin Gothic"/>
              <a:buChar char="•"/>
              <a:defRPr sz="800" i="0" u="none" strike="noStrike" cap="none">
                <a:solidFill>
                  <a:schemeClr val="dk2"/>
                </a:solidFill>
                <a:latin typeface="Franklin Gothic"/>
                <a:ea typeface="Franklin Gothic"/>
                <a:cs typeface="Franklin Gothic"/>
                <a:sym typeface="Franklin Gothic"/>
              </a:defRPr>
            </a:lvl8pPr>
            <a:lvl9pPr marL="4114800" marR="0" lvl="8" indent="-266700" algn="l" rtl="0">
              <a:lnSpc>
                <a:spcPct val="90000"/>
              </a:lnSpc>
              <a:spcBef>
                <a:spcPts val="500"/>
              </a:spcBef>
              <a:spcAft>
                <a:spcPts val="0"/>
              </a:spcAft>
              <a:buClr>
                <a:schemeClr val="dk2"/>
              </a:buClr>
              <a:buSzPts val="600"/>
              <a:buFont typeface="Franklin Gothic"/>
              <a:buChar char="•"/>
              <a:defRPr sz="600" i="0" u="none" strike="noStrike" cap="none">
                <a:solidFill>
                  <a:schemeClr val="dk2"/>
                </a:solidFill>
                <a:latin typeface="Franklin Gothic"/>
                <a:ea typeface="Franklin Gothic"/>
                <a:cs typeface="Franklin Gothic"/>
                <a:sym typeface="Franklin Gothic"/>
              </a:defRPr>
            </a:lvl9pPr>
          </a:lstStyle>
          <a:p>
            <a:endParaRPr lang="es-ES_tradnl" noProof="0" dirty="0"/>
          </a:p>
        </p:txBody>
      </p:sp>
      <p:sp>
        <p:nvSpPr>
          <p:cNvPr id="10" name="Google Shape;84;p14">
            <a:extLst>
              <a:ext uri="{FF2B5EF4-FFF2-40B4-BE49-F238E27FC236}">
                <a16:creationId xmlns:a16="http://schemas.microsoft.com/office/drawing/2014/main" xmlns="" id="{4F836A24-6D51-4D40-AB79-0230302D1457}"/>
              </a:ext>
            </a:extLst>
          </p:cNvPr>
          <p:cNvSpPr/>
          <p:nvPr userDrawn="1"/>
        </p:nvSpPr>
        <p:spPr>
          <a:xfrm>
            <a:off x="1372975" y="212725"/>
            <a:ext cx="4806374" cy="813000"/>
          </a:xfrm>
          <a:prstGeom prst="parallelogram">
            <a:avLst>
              <a:gd name="adj" fmla="val 4531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Bebas Neue" panose="020B0606020202050201" pitchFamily="34" charset="77"/>
            </a:endParaRPr>
          </a:p>
        </p:txBody>
      </p:sp>
      <p:sp>
        <p:nvSpPr>
          <p:cNvPr id="11" name="Google Shape;87;p14">
            <a:extLst>
              <a:ext uri="{FF2B5EF4-FFF2-40B4-BE49-F238E27FC236}">
                <a16:creationId xmlns:a16="http://schemas.microsoft.com/office/drawing/2014/main" xmlns="" id="{3BFC4BEF-06F5-F149-88A2-FDD96288DC2E}"/>
              </a:ext>
            </a:extLst>
          </p:cNvPr>
          <p:cNvSpPr txBox="1">
            <a:spLocks noGrp="1"/>
          </p:cNvSpPr>
          <p:nvPr>
            <p:ph type="title"/>
          </p:nvPr>
        </p:nvSpPr>
        <p:spPr>
          <a:xfrm>
            <a:off x="1763699" y="212725"/>
            <a:ext cx="4288185" cy="813000"/>
          </a:xfrm>
          <a:prstGeom prst="rect">
            <a:avLst/>
          </a:prstGeom>
          <a:noFill/>
          <a:ln>
            <a:noFill/>
          </a:ln>
        </p:spPr>
        <p:txBody>
          <a:bodyPr spcFirstLastPara="1" wrap="square" lIns="91425" tIns="45700" rIns="91425" bIns="45700" anchor="ctr" anchorCtr="0">
            <a:noAutofit/>
          </a:bodyPr>
          <a:lstStyle>
            <a:lvl1pPr lvl="0" algn="l" rtl="0">
              <a:lnSpc>
                <a:spcPct val="90000"/>
              </a:lnSpc>
              <a:spcBef>
                <a:spcPts val="0"/>
              </a:spcBef>
              <a:spcAft>
                <a:spcPts val="0"/>
              </a:spcAft>
              <a:buClr>
                <a:srgbClr val="818990"/>
              </a:buClr>
              <a:buSzPts val="1800"/>
              <a:buNone/>
              <a:defRPr>
                <a:latin typeface="Calibri" panose="020F0502020204030204" pitchFamily="34" charset="0"/>
                <a:cs typeface="Calibri" panose="020F0502020204030204" pitchFamily="34" charset="0"/>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lang="es-ES_tradnl" noProof="0" dirty="0"/>
          </a:p>
        </p:txBody>
      </p:sp>
      <p:sp>
        <p:nvSpPr>
          <p:cNvPr id="12" name="Google Shape;7;p1">
            <a:extLst>
              <a:ext uri="{FF2B5EF4-FFF2-40B4-BE49-F238E27FC236}">
                <a16:creationId xmlns:a16="http://schemas.microsoft.com/office/drawing/2014/main" xmlns="" id="{0D7DAA7F-11AA-0147-9DA0-85C0C21C9491}"/>
              </a:ext>
            </a:extLst>
          </p:cNvPr>
          <p:cNvSpPr txBox="1">
            <a:spLocks/>
          </p:cNvSpPr>
          <p:nvPr userDrawn="1"/>
        </p:nvSpPr>
        <p:spPr>
          <a:xfrm>
            <a:off x="6915150" y="6356351"/>
            <a:ext cx="2057400" cy="3651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1pPr>
            <a:lvl2pPr marL="0" marR="0" lvl="1"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2pPr>
            <a:lvl3pPr marL="0" marR="0" lvl="2"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3pPr>
            <a:lvl4pPr marL="0" marR="0" lvl="3"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4pPr>
            <a:lvl5pPr marL="0" marR="0" lvl="4"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5pPr>
            <a:lvl6pPr marL="0" marR="0" lvl="5"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6pPr>
            <a:lvl7pPr marL="0" marR="0" lvl="6"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7pPr>
            <a:lvl8pPr marL="0" marR="0" lvl="7"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8pPr>
            <a:lvl9pPr marL="0" marR="0" lvl="8"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9pPr>
          </a:lstStyle>
          <a:p>
            <a:fld id="{00000000-1234-1234-1234-123412341234}" type="slidenum">
              <a:rPr lang="en-US" smtClean="0"/>
              <a:pPr/>
              <a:t>‹Nº›</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ítulo y objetos 3" userDrawn="1">
  <p:cSld name="OBJECT_1">
    <p:spTree>
      <p:nvGrpSpPr>
        <p:cNvPr id="1" name="Shape 99"/>
        <p:cNvGrpSpPr/>
        <p:nvPr/>
      </p:nvGrpSpPr>
      <p:grpSpPr>
        <a:xfrm>
          <a:off x="0" y="0"/>
          <a:ext cx="0" cy="0"/>
          <a:chOff x="0" y="0"/>
          <a:chExt cx="0" cy="0"/>
        </a:xfrm>
      </p:grpSpPr>
      <p:sp>
        <p:nvSpPr>
          <p:cNvPr id="101" name="Google Shape;101;p16"/>
          <p:cNvSpPr/>
          <p:nvPr/>
        </p:nvSpPr>
        <p:spPr>
          <a:xfrm>
            <a:off x="770850" y="212725"/>
            <a:ext cx="903600" cy="813000"/>
          </a:xfrm>
          <a:prstGeom prst="parallelogram">
            <a:avLst>
              <a:gd name="adj" fmla="val 45310"/>
            </a:avLst>
          </a:prstGeom>
          <a:solidFill>
            <a:srgbClr val="7027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6"/>
          <p:cNvSpPr/>
          <p:nvPr/>
        </p:nvSpPr>
        <p:spPr>
          <a:xfrm>
            <a:off x="146422" y="212725"/>
            <a:ext cx="903600" cy="813000"/>
          </a:xfrm>
          <a:prstGeom prst="parallelogram">
            <a:avLst>
              <a:gd name="adj" fmla="val 45310"/>
            </a:avLst>
          </a:prstGeom>
          <a:gradFill>
            <a:gsLst>
              <a:gs pos="0">
                <a:srgbClr val="FFFFFF"/>
              </a:gs>
              <a:gs pos="65000">
                <a:schemeClr val="accent2"/>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5" name="Google Shape;105;p16"/>
          <p:cNvPicPr preferRelativeResize="0"/>
          <p:nvPr/>
        </p:nvPicPr>
        <p:blipFill>
          <a:blip r:embed="rId2">
            <a:alphaModFix/>
          </a:blip>
          <a:stretch>
            <a:fillRect/>
          </a:stretch>
        </p:blipFill>
        <p:spPr>
          <a:xfrm>
            <a:off x="6179349" y="389413"/>
            <a:ext cx="2746703" cy="459625"/>
          </a:xfrm>
          <a:prstGeom prst="rect">
            <a:avLst/>
          </a:prstGeom>
          <a:noFill/>
          <a:ln>
            <a:noFill/>
          </a:ln>
        </p:spPr>
      </p:pic>
      <p:sp>
        <p:nvSpPr>
          <p:cNvPr id="106" name="Google Shape;106;p16"/>
          <p:cNvSpPr txBox="1">
            <a:spLocks noGrp="1"/>
          </p:cNvSpPr>
          <p:nvPr>
            <p:ph type="body" idx="1"/>
          </p:nvPr>
        </p:nvSpPr>
        <p:spPr>
          <a:xfrm>
            <a:off x="294150" y="1218600"/>
            <a:ext cx="8555700" cy="51378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rgbClr val="DE3075"/>
              </a:buClr>
              <a:buSzPts val="2800"/>
              <a:buFont typeface="Franklin Gothic"/>
              <a:buChar char="»"/>
              <a:defRPr sz="2400" i="0" u="none" strike="noStrike" cap="none">
                <a:solidFill>
                  <a:srgbClr val="818990"/>
                </a:solidFill>
                <a:latin typeface="Calibri" panose="020F0502020204030204" pitchFamily="34" charset="0"/>
                <a:ea typeface="Calibri" panose="020F0502020204030204" pitchFamily="34" charset="0"/>
                <a:cs typeface="Calibri" panose="020F0502020204030204" pitchFamily="34" charset="0"/>
                <a:sym typeface="Franklin Gothic"/>
              </a:defRPr>
            </a:lvl1pPr>
            <a:lvl2pPr marL="914400" marR="0" lvl="1" indent="-381000" algn="l" rtl="0">
              <a:lnSpc>
                <a:spcPct val="90000"/>
              </a:lnSpc>
              <a:spcBef>
                <a:spcPts val="500"/>
              </a:spcBef>
              <a:spcAft>
                <a:spcPts val="0"/>
              </a:spcAft>
              <a:buClr>
                <a:schemeClr val="accent2"/>
              </a:buClr>
              <a:buSzPts val="2400"/>
              <a:buFont typeface="Franklin Gothic"/>
              <a:buChar char="•"/>
              <a:defRPr sz="2000" i="0" u="none" strike="noStrike" cap="none">
                <a:solidFill>
                  <a:srgbClr val="818990"/>
                </a:solidFill>
                <a:latin typeface="Franklin Gothic"/>
                <a:ea typeface="Franklin Gothic"/>
                <a:cs typeface="Franklin Gothic"/>
                <a:sym typeface="Franklin Gothic"/>
              </a:defRPr>
            </a:lvl2pPr>
            <a:lvl3pPr marL="1371600" marR="0" lvl="2" indent="-342900" algn="l" rtl="0">
              <a:lnSpc>
                <a:spcPct val="90000"/>
              </a:lnSpc>
              <a:spcBef>
                <a:spcPts val="500"/>
              </a:spcBef>
              <a:spcAft>
                <a:spcPts val="0"/>
              </a:spcAft>
              <a:buClr>
                <a:schemeClr val="dk2"/>
              </a:buClr>
              <a:buSzPts val="1800"/>
              <a:buFont typeface="Franklin Gothic"/>
              <a:buChar char="○"/>
              <a:defRPr sz="1800" i="0" u="none" strike="noStrike" cap="none">
                <a:solidFill>
                  <a:schemeClr val="dk2"/>
                </a:solidFill>
                <a:latin typeface="Franklin Gothic"/>
                <a:ea typeface="Franklin Gothic"/>
                <a:cs typeface="Franklin Gothic"/>
                <a:sym typeface="Franklin Gothic"/>
              </a:defRPr>
            </a:lvl3pPr>
            <a:lvl4pPr marL="1828800" marR="0" lvl="3" indent="-330200" algn="l" rtl="0">
              <a:lnSpc>
                <a:spcPct val="90000"/>
              </a:lnSpc>
              <a:spcBef>
                <a:spcPts val="500"/>
              </a:spcBef>
              <a:spcAft>
                <a:spcPts val="0"/>
              </a:spcAft>
              <a:buClr>
                <a:schemeClr val="dk2"/>
              </a:buClr>
              <a:buSzPts val="1600"/>
              <a:buFont typeface="Franklin Gothic"/>
              <a:buChar char="•"/>
              <a:defRPr sz="1600" i="0" u="none" strike="noStrike" cap="none">
                <a:solidFill>
                  <a:schemeClr val="dk2"/>
                </a:solidFill>
                <a:latin typeface="Franklin Gothic"/>
                <a:ea typeface="Franklin Gothic"/>
                <a:cs typeface="Franklin Gothic"/>
                <a:sym typeface="Franklin Gothic"/>
              </a:defRPr>
            </a:lvl4pPr>
            <a:lvl5pPr marL="2286000" marR="0" lvl="4" indent="-317500" algn="l" rtl="0">
              <a:lnSpc>
                <a:spcPct val="90000"/>
              </a:lnSpc>
              <a:spcBef>
                <a:spcPts val="500"/>
              </a:spcBef>
              <a:spcAft>
                <a:spcPts val="0"/>
              </a:spcAft>
              <a:buClr>
                <a:schemeClr val="dk2"/>
              </a:buClr>
              <a:buSzPts val="1400"/>
              <a:buFont typeface="Franklin Gothic"/>
              <a:buChar char="•"/>
              <a:defRPr i="0" u="none" strike="noStrike" cap="none">
                <a:solidFill>
                  <a:schemeClr val="dk2"/>
                </a:solidFill>
                <a:latin typeface="Franklin Gothic"/>
                <a:ea typeface="Franklin Gothic"/>
                <a:cs typeface="Franklin Gothic"/>
                <a:sym typeface="Franklin Gothic"/>
              </a:defRPr>
            </a:lvl5pPr>
            <a:lvl6pPr marL="2743200" marR="0" lvl="5" indent="-304800" algn="l" rtl="0">
              <a:lnSpc>
                <a:spcPct val="90000"/>
              </a:lnSpc>
              <a:spcBef>
                <a:spcPts val="500"/>
              </a:spcBef>
              <a:spcAft>
                <a:spcPts val="0"/>
              </a:spcAft>
              <a:buClr>
                <a:schemeClr val="dk2"/>
              </a:buClr>
              <a:buSzPts val="1200"/>
              <a:buFont typeface="Franklin Gothic"/>
              <a:buChar char="•"/>
              <a:defRPr sz="1200" i="0" u="none" strike="noStrike" cap="none">
                <a:solidFill>
                  <a:schemeClr val="dk2"/>
                </a:solidFill>
                <a:latin typeface="Franklin Gothic"/>
                <a:ea typeface="Franklin Gothic"/>
                <a:cs typeface="Franklin Gothic"/>
                <a:sym typeface="Franklin Gothic"/>
              </a:defRPr>
            </a:lvl6pPr>
            <a:lvl7pPr marL="3200400" marR="0" lvl="6" indent="-292100" algn="l" rtl="0">
              <a:lnSpc>
                <a:spcPct val="90000"/>
              </a:lnSpc>
              <a:spcBef>
                <a:spcPts val="500"/>
              </a:spcBef>
              <a:spcAft>
                <a:spcPts val="0"/>
              </a:spcAft>
              <a:buClr>
                <a:schemeClr val="dk2"/>
              </a:buClr>
              <a:buSzPts val="1000"/>
              <a:buFont typeface="Franklin Gothic"/>
              <a:buChar char="•"/>
              <a:defRPr sz="1000" i="0" u="none" strike="noStrike" cap="none">
                <a:solidFill>
                  <a:schemeClr val="dk2"/>
                </a:solidFill>
                <a:latin typeface="Franklin Gothic"/>
                <a:ea typeface="Franklin Gothic"/>
                <a:cs typeface="Franklin Gothic"/>
                <a:sym typeface="Franklin Gothic"/>
              </a:defRPr>
            </a:lvl7pPr>
            <a:lvl8pPr marL="3657600" marR="0" lvl="7" indent="-279400" algn="l" rtl="0">
              <a:lnSpc>
                <a:spcPct val="90000"/>
              </a:lnSpc>
              <a:spcBef>
                <a:spcPts val="500"/>
              </a:spcBef>
              <a:spcAft>
                <a:spcPts val="0"/>
              </a:spcAft>
              <a:buClr>
                <a:schemeClr val="dk2"/>
              </a:buClr>
              <a:buSzPts val="800"/>
              <a:buFont typeface="Franklin Gothic"/>
              <a:buChar char="•"/>
              <a:defRPr sz="800" i="0" u="none" strike="noStrike" cap="none">
                <a:solidFill>
                  <a:schemeClr val="dk2"/>
                </a:solidFill>
                <a:latin typeface="Franklin Gothic"/>
                <a:ea typeface="Franklin Gothic"/>
                <a:cs typeface="Franklin Gothic"/>
                <a:sym typeface="Franklin Gothic"/>
              </a:defRPr>
            </a:lvl8pPr>
            <a:lvl9pPr marL="4114800" marR="0" lvl="8" indent="-266700" algn="l" rtl="0">
              <a:lnSpc>
                <a:spcPct val="90000"/>
              </a:lnSpc>
              <a:spcBef>
                <a:spcPts val="500"/>
              </a:spcBef>
              <a:spcAft>
                <a:spcPts val="0"/>
              </a:spcAft>
              <a:buClr>
                <a:schemeClr val="dk2"/>
              </a:buClr>
              <a:buSzPts val="600"/>
              <a:buFont typeface="Franklin Gothic"/>
              <a:buChar char="•"/>
              <a:defRPr sz="600" i="0" u="none" strike="noStrike" cap="none">
                <a:solidFill>
                  <a:schemeClr val="dk2"/>
                </a:solidFill>
                <a:latin typeface="Franklin Gothic"/>
                <a:ea typeface="Franklin Gothic"/>
                <a:cs typeface="Franklin Gothic"/>
                <a:sym typeface="Franklin Gothic"/>
              </a:defRPr>
            </a:lvl9pPr>
          </a:lstStyle>
          <a:p>
            <a:endParaRPr lang="es-ES_tradnl" noProof="0" dirty="0"/>
          </a:p>
        </p:txBody>
      </p:sp>
      <p:sp>
        <p:nvSpPr>
          <p:cNvPr id="9" name="Google Shape;84;p14">
            <a:extLst>
              <a:ext uri="{FF2B5EF4-FFF2-40B4-BE49-F238E27FC236}">
                <a16:creationId xmlns:a16="http://schemas.microsoft.com/office/drawing/2014/main" xmlns="" id="{BB89A5F1-01F7-AA47-B434-101A27DE7BC0}"/>
              </a:ext>
            </a:extLst>
          </p:cNvPr>
          <p:cNvSpPr/>
          <p:nvPr userDrawn="1"/>
        </p:nvSpPr>
        <p:spPr>
          <a:xfrm>
            <a:off x="1372975" y="212725"/>
            <a:ext cx="4806374" cy="813000"/>
          </a:xfrm>
          <a:prstGeom prst="parallelogram">
            <a:avLst>
              <a:gd name="adj" fmla="val 4531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Bebas Neue" panose="020B0606020202050201" pitchFamily="34" charset="77"/>
            </a:endParaRPr>
          </a:p>
        </p:txBody>
      </p:sp>
      <p:sp>
        <p:nvSpPr>
          <p:cNvPr id="10" name="Google Shape;87;p14">
            <a:extLst>
              <a:ext uri="{FF2B5EF4-FFF2-40B4-BE49-F238E27FC236}">
                <a16:creationId xmlns:a16="http://schemas.microsoft.com/office/drawing/2014/main" xmlns="" id="{8DC17925-3C94-8F46-871B-B63E680B4A39}"/>
              </a:ext>
            </a:extLst>
          </p:cNvPr>
          <p:cNvSpPr txBox="1">
            <a:spLocks noGrp="1"/>
          </p:cNvSpPr>
          <p:nvPr>
            <p:ph type="title"/>
          </p:nvPr>
        </p:nvSpPr>
        <p:spPr>
          <a:xfrm>
            <a:off x="1763699" y="212725"/>
            <a:ext cx="4288185" cy="813000"/>
          </a:xfrm>
          <a:prstGeom prst="rect">
            <a:avLst/>
          </a:prstGeom>
          <a:noFill/>
          <a:ln>
            <a:noFill/>
          </a:ln>
        </p:spPr>
        <p:txBody>
          <a:bodyPr spcFirstLastPara="1" wrap="square" lIns="91425" tIns="45700" rIns="91425" bIns="45700" anchor="ctr" anchorCtr="0">
            <a:noAutofit/>
          </a:bodyPr>
          <a:lstStyle>
            <a:lvl1pPr lvl="0" algn="l" rtl="0">
              <a:lnSpc>
                <a:spcPct val="90000"/>
              </a:lnSpc>
              <a:spcBef>
                <a:spcPts val="0"/>
              </a:spcBef>
              <a:spcAft>
                <a:spcPts val="0"/>
              </a:spcAft>
              <a:buClr>
                <a:srgbClr val="818990"/>
              </a:buClr>
              <a:buSzPts val="1800"/>
              <a:buNone/>
              <a:defRPr>
                <a:latin typeface="Calibri" panose="020F0502020204030204" pitchFamily="34" charset="0"/>
                <a:cs typeface="Calibri" panose="020F0502020204030204" pitchFamily="34" charset="0"/>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lang="es-ES_tradnl" noProof="0" dirty="0"/>
          </a:p>
        </p:txBody>
      </p:sp>
      <p:sp>
        <p:nvSpPr>
          <p:cNvPr id="11" name="Google Shape;7;p1">
            <a:extLst>
              <a:ext uri="{FF2B5EF4-FFF2-40B4-BE49-F238E27FC236}">
                <a16:creationId xmlns:a16="http://schemas.microsoft.com/office/drawing/2014/main" xmlns="" id="{3C188FE6-8EF7-F044-9027-21CDC308C75A}"/>
              </a:ext>
            </a:extLst>
          </p:cNvPr>
          <p:cNvSpPr txBox="1">
            <a:spLocks/>
          </p:cNvSpPr>
          <p:nvPr userDrawn="1"/>
        </p:nvSpPr>
        <p:spPr>
          <a:xfrm>
            <a:off x="6915150" y="6356351"/>
            <a:ext cx="2057400" cy="3651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1pPr>
            <a:lvl2pPr marL="0" marR="0" lvl="1"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2pPr>
            <a:lvl3pPr marL="0" marR="0" lvl="2"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3pPr>
            <a:lvl4pPr marL="0" marR="0" lvl="3"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4pPr>
            <a:lvl5pPr marL="0" marR="0" lvl="4"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5pPr>
            <a:lvl6pPr marL="0" marR="0" lvl="5"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6pPr>
            <a:lvl7pPr marL="0" marR="0" lvl="6"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7pPr>
            <a:lvl8pPr marL="0" marR="0" lvl="7"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8pPr>
            <a:lvl9pPr marL="0" marR="0" lvl="8"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9pPr>
          </a:lstStyle>
          <a:p>
            <a:fld id="{00000000-1234-1234-1234-123412341234}" type="slidenum">
              <a:rPr lang="en-US" smtClean="0"/>
              <a:pPr/>
              <a:t>‹Nº›</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iseño personalizado">
    <p:bg>
      <p:bgPr>
        <a:solidFill>
          <a:schemeClr val="bg2"/>
        </a:solidFill>
        <a:effectLst/>
      </p:bgPr>
    </p:bg>
    <p:spTree>
      <p:nvGrpSpPr>
        <p:cNvPr id="1" name=""/>
        <p:cNvGrpSpPr/>
        <p:nvPr/>
      </p:nvGrpSpPr>
      <p:grpSpPr>
        <a:xfrm>
          <a:off x="0" y="0"/>
          <a:ext cx="0" cy="0"/>
          <a:chOff x="0" y="0"/>
          <a:chExt cx="0" cy="0"/>
        </a:xfrm>
      </p:grpSpPr>
      <p:sp>
        <p:nvSpPr>
          <p:cNvPr id="5" name="Marcador de texto 4">
            <a:extLst>
              <a:ext uri="{FF2B5EF4-FFF2-40B4-BE49-F238E27FC236}">
                <a16:creationId xmlns:a16="http://schemas.microsoft.com/office/drawing/2014/main" xmlns="" id="{EC7D9485-9D22-5647-86A2-61337F2EBDAC}"/>
              </a:ext>
            </a:extLst>
          </p:cNvPr>
          <p:cNvSpPr>
            <a:spLocks noGrp="1"/>
          </p:cNvSpPr>
          <p:nvPr>
            <p:ph type="body" sz="quarter" idx="11"/>
          </p:nvPr>
        </p:nvSpPr>
        <p:spPr>
          <a:xfrm>
            <a:off x="560387" y="2634922"/>
            <a:ext cx="8023225" cy="2275770"/>
          </a:xfrm>
          <a:prstGeom prst="rect">
            <a:avLst/>
          </a:prstGeom>
        </p:spPr>
        <p:txBody>
          <a:bodyPr anchor="ctr"/>
          <a:lstStyle>
            <a:lvl1pPr marL="50800" indent="0" algn="ctr">
              <a:buNone/>
              <a:defRPr sz="4000">
                <a:solidFill>
                  <a:schemeClr val="bg1"/>
                </a:solidFill>
                <a:latin typeface="Calibri" panose="020F0502020204030204" pitchFamily="34" charset="0"/>
                <a:cs typeface="Calibri" panose="020F0502020204030204" pitchFamily="34" charset="0"/>
              </a:defRPr>
            </a:lvl1pPr>
          </a:lstStyle>
          <a:p>
            <a:pPr lvl="0"/>
            <a:endParaRPr lang="es-ES_tradnl" dirty="0"/>
          </a:p>
        </p:txBody>
      </p:sp>
      <p:pic>
        <p:nvPicPr>
          <p:cNvPr id="6" name="Google Shape;12;p2">
            <a:extLst>
              <a:ext uri="{FF2B5EF4-FFF2-40B4-BE49-F238E27FC236}">
                <a16:creationId xmlns:a16="http://schemas.microsoft.com/office/drawing/2014/main" xmlns="" id="{0D343A73-BC54-BF4C-A259-A0C913A07BC0}"/>
              </a:ext>
            </a:extLst>
          </p:cNvPr>
          <p:cNvPicPr preferRelativeResize="0"/>
          <p:nvPr userDrawn="1"/>
        </p:nvPicPr>
        <p:blipFill rotWithShape="1">
          <a:blip r:embed="rId2">
            <a:alphaModFix/>
          </a:blip>
          <a:srcRect/>
          <a:stretch/>
        </p:blipFill>
        <p:spPr>
          <a:xfrm>
            <a:off x="6179349" y="392750"/>
            <a:ext cx="2759037" cy="459625"/>
          </a:xfrm>
          <a:prstGeom prst="rect">
            <a:avLst/>
          </a:prstGeom>
          <a:noFill/>
          <a:ln>
            <a:noFill/>
          </a:ln>
        </p:spPr>
      </p:pic>
      <p:sp>
        <p:nvSpPr>
          <p:cNvPr id="10" name="Marcador de texto 4">
            <a:extLst>
              <a:ext uri="{FF2B5EF4-FFF2-40B4-BE49-F238E27FC236}">
                <a16:creationId xmlns:a16="http://schemas.microsoft.com/office/drawing/2014/main" xmlns="" id="{A2F63D34-FBAE-5442-A997-D0933D828667}"/>
              </a:ext>
            </a:extLst>
          </p:cNvPr>
          <p:cNvSpPr>
            <a:spLocks noGrp="1"/>
          </p:cNvSpPr>
          <p:nvPr>
            <p:ph type="body" sz="quarter" idx="12"/>
          </p:nvPr>
        </p:nvSpPr>
        <p:spPr>
          <a:xfrm>
            <a:off x="560387" y="1632286"/>
            <a:ext cx="8023225" cy="665749"/>
          </a:xfrm>
          <a:prstGeom prst="rect">
            <a:avLst/>
          </a:prstGeom>
          <a:solidFill>
            <a:schemeClr val="accent1"/>
          </a:solidFill>
        </p:spPr>
        <p:txBody>
          <a:bodyPr/>
          <a:lstStyle>
            <a:lvl1pPr marL="50800" indent="0" algn="ctr">
              <a:buNone/>
              <a:defRPr sz="2800">
                <a:solidFill>
                  <a:schemeClr val="bg1"/>
                </a:solidFill>
                <a:latin typeface="Calibri" panose="020F0502020204030204" pitchFamily="34" charset="0"/>
                <a:cs typeface="Calibri" panose="020F0502020204030204" pitchFamily="34" charset="0"/>
              </a:defRPr>
            </a:lvl1pPr>
          </a:lstStyle>
          <a:p>
            <a:pPr lvl="0"/>
            <a:endParaRPr lang="es-ES_tradnl" dirty="0"/>
          </a:p>
        </p:txBody>
      </p:sp>
      <p:sp>
        <p:nvSpPr>
          <p:cNvPr id="11" name="Google Shape;165;p24">
            <a:extLst>
              <a:ext uri="{FF2B5EF4-FFF2-40B4-BE49-F238E27FC236}">
                <a16:creationId xmlns:a16="http://schemas.microsoft.com/office/drawing/2014/main" xmlns="" id="{ED241A5B-D2F8-1D45-8F9D-D1D4B48E7814}"/>
              </a:ext>
            </a:extLst>
          </p:cNvPr>
          <p:cNvSpPr/>
          <p:nvPr userDrawn="1"/>
        </p:nvSpPr>
        <p:spPr>
          <a:xfrm>
            <a:off x="770850" y="212725"/>
            <a:ext cx="903600" cy="813000"/>
          </a:xfrm>
          <a:prstGeom prst="parallelogram">
            <a:avLst>
              <a:gd name="adj" fmla="val 45310"/>
            </a:avLst>
          </a:pr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66;p24">
            <a:extLst>
              <a:ext uri="{FF2B5EF4-FFF2-40B4-BE49-F238E27FC236}">
                <a16:creationId xmlns:a16="http://schemas.microsoft.com/office/drawing/2014/main" xmlns="" id="{990F690A-789C-6740-B34D-11153A9BBDDB}"/>
              </a:ext>
            </a:extLst>
          </p:cNvPr>
          <p:cNvSpPr/>
          <p:nvPr userDrawn="1"/>
        </p:nvSpPr>
        <p:spPr>
          <a:xfrm>
            <a:off x="146422" y="212725"/>
            <a:ext cx="903600" cy="813000"/>
          </a:xfrm>
          <a:prstGeom prst="parallelogram">
            <a:avLst>
              <a:gd name="adj" fmla="val 45310"/>
            </a:avLst>
          </a:prstGeom>
          <a:gradFill>
            <a:gsLst>
              <a:gs pos="0">
                <a:schemeClr val="bg2"/>
              </a:gs>
              <a:gs pos="65000">
                <a:schemeClr val="bg1"/>
              </a:gs>
              <a:gs pos="100000">
                <a:schemeClr val="bg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84;p14">
            <a:extLst>
              <a:ext uri="{FF2B5EF4-FFF2-40B4-BE49-F238E27FC236}">
                <a16:creationId xmlns:a16="http://schemas.microsoft.com/office/drawing/2014/main" xmlns="" id="{7FF938C0-C0B1-8543-A7DC-F3B0AA5BE94F}"/>
              </a:ext>
            </a:extLst>
          </p:cNvPr>
          <p:cNvSpPr/>
          <p:nvPr userDrawn="1"/>
        </p:nvSpPr>
        <p:spPr>
          <a:xfrm>
            <a:off x="1372975" y="212725"/>
            <a:ext cx="4806374" cy="813000"/>
          </a:xfrm>
          <a:prstGeom prst="parallelogram">
            <a:avLst>
              <a:gd name="adj" fmla="val 45310"/>
            </a:avLst>
          </a:pr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s-CL" dirty="0">
              <a:latin typeface="Bebas Neue" panose="020B0606020202050201" pitchFamily="34" charset="77"/>
            </a:endParaRPr>
          </a:p>
        </p:txBody>
      </p:sp>
      <p:sp>
        <p:nvSpPr>
          <p:cNvPr id="15" name="Google Shape;87;p14">
            <a:extLst>
              <a:ext uri="{FF2B5EF4-FFF2-40B4-BE49-F238E27FC236}">
                <a16:creationId xmlns:a16="http://schemas.microsoft.com/office/drawing/2014/main" xmlns="" id="{D9228F07-B61E-0645-862B-247F10F5B15E}"/>
              </a:ext>
            </a:extLst>
          </p:cNvPr>
          <p:cNvSpPr txBox="1">
            <a:spLocks noGrp="1"/>
          </p:cNvSpPr>
          <p:nvPr>
            <p:ph type="title"/>
          </p:nvPr>
        </p:nvSpPr>
        <p:spPr>
          <a:xfrm>
            <a:off x="1763699" y="212725"/>
            <a:ext cx="4288185" cy="813000"/>
          </a:xfrm>
          <a:prstGeom prst="rect">
            <a:avLst/>
          </a:prstGeom>
          <a:noFill/>
          <a:ln>
            <a:noFill/>
          </a:ln>
        </p:spPr>
        <p:txBody>
          <a:bodyPr spcFirstLastPara="1" wrap="square" lIns="91425" tIns="45700" rIns="91425" bIns="45700" anchor="ctr" anchorCtr="0">
            <a:noAutofit/>
          </a:bodyPr>
          <a:lstStyle>
            <a:lvl1pPr lvl="0" algn="l" rtl="0">
              <a:lnSpc>
                <a:spcPct val="90000"/>
              </a:lnSpc>
              <a:spcBef>
                <a:spcPts val="0"/>
              </a:spcBef>
              <a:spcAft>
                <a:spcPts val="0"/>
              </a:spcAft>
              <a:buClr>
                <a:srgbClr val="818990"/>
              </a:buClr>
              <a:buSzPts val="1800"/>
              <a:buNone/>
              <a:defRPr>
                <a:solidFill>
                  <a:schemeClr val="accent1"/>
                </a:solidFill>
                <a:latin typeface="Calibri" panose="020F0502020204030204" pitchFamily="34" charset="0"/>
                <a:cs typeface="Calibri" panose="020F0502020204030204" pitchFamily="34" charset="0"/>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lang="es-CL" dirty="0"/>
          </a:p>
        </p:txBody>
      </p:sp>
    </p:spTree>
    <p:extLst>
      <p:ext uri="{BB962C8B-B14F-4D97-AF65-F5344CB8AC3E}">
        <p14:creationId xmlns:p14="http://schemas.microsoft.com/office/powerpoint/2010/main" val="3594575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En blanco" type="blank" preserve="1">
  <p:cSld name="1_En blanco">
    <p:spTree>
      <p:nvGrpSpPr>
        <p:cNvPr id="1" name="Shape 205"/>
        <p:cNvGrpSpPr/>
        <p:nvPr/>
      </p:nvGrpSpPr>
      <p:grpSpPr>
        <a:xfrm>
          <a:off x="0" y="0"/>
          <a:ext cx="0" cy="0"/>
          <a:chOff x="0" y="0"/>
          <a:chExt cx="0" cy="0"/>
        </a:xfrm>
      </p:grpSpPr>
      <p:sp>
        <p:nvSpPr>
          <p:cNvPr id="4" name="Google Shape;7;p1">
            <a:extLst>
              <a:ext uri="{FF2B5EF4-FFF2-40B4-BE49-F238E27FC236}">
                <a16:creationId xmlns:a16="http://schemas.microsoft.com/office/drawing/2014/main" xmlns="" id="{FCAE1A83-104E-8B4E-949F-BE3A9ADE6BA0}"/>
              </a:ext>
            </a:extLst>
          </p:cNvPr>
          <p:cNvSpPr txBox="1">
            <a:spLocks/>
          </p:cNvSpPr>
          <p:nvPr userDrawn="1"/>
        </p:nvSpPr>
        <p:spPr>
          <a:xfrm>
            <a:off x="6915150" y="6356351"/>
            <a:ext cx="2057400" cy="3651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1pPr>
            <a:lvl2pPr marL="0" marR="0" lvl="1"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2pPr>
            <a:lvl3pPr marL="0" marR="0" lvl="2"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3pPr>
            <a:lvl4pPr marL="0" marR="0" lvl="3"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4pPr>
            <a:lvl5pPr marL="0" marR="0" lvl="4"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5pPr>
            <a:lvl6pPr marL="0" marR="0" lvl="5"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6pPr>
            <a:lvl7pPr marL="0" marR="0" lvl="6"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7pPr>
            <a:lvl8pPr marL="0" marR="0" lvl="7"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8pPr>
            <a:lvl9pPr marL="0" marR="0" lvl="8"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9pPr>
          </a:lstStyle>
          <a:p>
            <a:fld id="{00000000-1234-1234-1234-123412341234}" type="slidenum">
              <a:rPr lang="en-US" smtClean="0"/>
              <a:pPr/>
              <a:t>‹Nº›</a:t>
            </a:fld>
            <a:endParaRPr lang="en-US"/>
          </a:p>
        </p:txBody>
      </p:sp>
    </p:spTree>
    <p:extLst>
      <p:ext uri="{BB962C8B-B14F-4D97-AF65-F5344CB8AC3E}">
        <p14:creationId xmlns:p14="http://schemas.microsoft.com/office/powerpoint/2010/main" val="9778142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body" idx="1"/>
          </p:nvPr>
        </p:nvSpPr>
        <p:spPr>
          <a:xfrm>
            <a:off x="294150" y="1218600"/>
            <a:ext cx="8555700" cy="5137800"/>
          </a:xfrm>
          <a:prstGeom prst="rect">
            <a:avLst/>
          </a:prstGeom>
          <a:noFill/>
          <a:ln>
            <a:noFill/>
          </a:ln>
        </p:spPr>
        <p:txBody>
          <a:bodyPr spcFirstLastPara="1" wrap="square" lIns="90000" tIns="45700" rIns="91425" bIns="45700" anchor="t" anchorCtr="0">
            <a:noAutofit/>
          </a:bodyPr>
          <a:lstStyle>
            <a:lvl1pPr marL="457200" marR="0" lvl="0" indent="-406400" algn="l" rtl="0">
              <a:lnSpc>
                <a:spcPct val="90000"/>
              </a:lnSpc>
              <a:spcBef>
                <a:spcPts val="1000"/>
              </a:spcBef>
              <a:spcAft>
                <a:spcPts val="0"/>
              </a:spcAft>
              <a:buClr>
                <a:srgbClr val="DE3075"/>
              </a:buClr>
              <a:buSzPts val="2800"/>
              <a:buFont typeface="Franklin Gothic"/>
              <a:buChar char="»"/>
              <a:defRPr sz="2400" i="0" u="none" strike="noStrike" cap="none">
                <a:solidFill>
                  <a:srgbClr val="818990"/>
                </a:solidFill>
                <a:latin typeface="Franklin Gothic"/>
                <a:ea typeface="Franklin Gothic"/>
                <a:cs typeface="Franklin Gothic"/>
                <a:sym typeface="Franklin Gothic"/>
              </a:defRPr>
            </a:lvl1pPr>
            <a:lvl2pPr marL="914400" marR="0" lvl="1" indent="-381000" algn="l" rtl="0">
              <a:lnSpc>
                <a:spcPct val="90000"/>
              </a:lnSpc>
              <a:spcBef>
                <a:spcPts val="500"/>
              </a:spcBef>
              <a:spcAft>
                <a:spcPts val="0"/>
              </a:spcAft>
              <a:buClr>
                <a:schemeClr val="accent2"/>
              </a:buClr>
              <a:buSzPts val="2400"/>
              <a:buFont typeface="Franklin Gothic"/>
              <a:buChar char="•"/>
              <a:defRPr sz="2000" i="0" u="none" strike="noStrike" cap="none">
                <a:solidFill>
                  <a:srgbClr val="818990"/>
                </a:solidFill>
                <a:latin typeface="Franklin Gothic"/>
                <a:ea typeface="Franklin Gothic"/>
                <a:cs typeface="Franklin Gothic"/>
                <a:sym typeface="Franklin Gothic"/>
              </a:defRPr>
            </a:lvl2pPr>
            <a:lvl3pPr marL="1371600" marR="0" lvl="2" indent="-342900" algn="l" rtl="0">
              <a:lnSpc>
                <a:spcPct val="90000"/>
              </a:lnSpc>
              <a:spcBef>
                <a:spcPts val="500"/>
              </a:spcBef>
              <a:spcAft>
                <a:spcPts val="0"/>
              </a:spcAft>
              <a:buClr>
                <a:schemeClr val="dk2"/>
              </a:buClr>
              <a:buSzPts val="1800"/>
              <a:buFont typeface="Franklin Gothic"/>
              <a:buChar char="○"/>
              <a:defRPr sz="1800" i="0" u="none" strike="noStrike" cap="none">
                <a:solidFill>
                  <a:schemeClr val="dk2"/>
                </a:solidFill>
                <a:latin typeface="Franklin Gothic"/>
                <a:ea typeface="Franklin Gothic"/>
                <a:cs typeface="Franklin Gothic"/>
                <a:sym typeface="Franklin Gothic"/>
              </a:defRPr>
            </a:lvl3pPr>
            <a:lvl4pPr marL="1828800" marR="0" lvl="3" indent="-330200" algn="l" rtl="0">
              <a:lnSpc>
                <a:spcPct val="90000"/>
              </a:lnSpc>
              <a:spcBef>
                <a:spcPts val="500"/>
              </a:spcBef>
              <a:spcAft>
                <a:spcPts val="0"/>
              </a:spcAft>
              <a:buClr>
                <a:schemeClr val="dk2"/>
              </a:buClr>
              <a:buSzPts val="1600"/>
              <a:buFont typeface="Franklin Gothic"/>
              <a:buChar char="•"/>
              <a:defRPr sz="1600" i="0" u="none" strike="noStrike" cap="none">
                <a:solidFill>
                  <a:schemeClr val="dk2"/>
                </a:solidFill>
                <a:latin typeface="Franklin Gothic"/>
                <a:ea typeface="Franklin Gothic"/>
                <a:cs typeface="Franklin Gothic"/>
                <a:sym typeface="Franklin Gothic"/>
              </a:defRPr>
            </a:lvl4pPr>
            <a:lvl5pPr marL="2286000" marR="0" lvl="4" indent="-317500" algn="l" rtl="0">
              <a:lnSpc>
                <a:spcPct val="90000"/>
              </a:lnSpc>
              <a:spcBef>
                <a:spcPts val="500"/>
              </a:spcBef>
              <a:spcAft>
                <a:spcPts val="0"/>
              </a:spcAft>
              <a:buClr>
                <a:schemeClr val="dk2"/>
              </a:buClr>
              <a:buSzPts val="1400"/>
              <a:buFont typeface="Franklin Gothic"/>
              <a:buChar char="•"/>
              <a:defRPr i="0" u="none" strike="noStrike" cap="none">
                <a:solidFill>
                  <a:schemeClr val="dk2"/>
                </a:solidFill>
                <a:latin typeface="Franklin Gothic"/>
                <a:ea typeface="Franklin Gothic"/>
                <a:cs typeface="Franklin Gothic"/>
                <a:sym typeface="Franklin Gothic"/>
              </a:defRPr>
            </a:lvl5pPr>
            <a:lvl6pPr marL="2743200" marR="0" lvl="5" indent="-304800" algn="l" rtl="0">
              <a:lnSpc>
                <a:spcPct val="90000"/>
              </a:lnSpc>
              <a:spcBef>
                <a:spcPts val="500"/>
              </a:spcBef>
              <a:spcAft>
                <a:spcPts val="0"/>
              </a:spcAft>
              <a:buClr>
                <a:schemeClr val="dk2"/>
              </a:buClr>
              <a:buSzPts val="1200"/>
              <a:buFont typeface="Franklin Gothic"/>
              <a:buChar char="•"/>
              <a:defRPr sz="1200" i="0" u="none" strike="noStrike" cap="none">
                <a:solidFill>
                  <a:schemeClr val="dk2"/>
                </a:solidFill>
                <a:latin typeface="Franklin Gothic"/>
                <a:ea typeface="Franklin Gothic"/>
                <a:cs typeface="Franklin Gothic"/>
                <a:sym typeface="Franklin Gothic"/>
              </a:defRPr>
            </a:lvl6pPr>
            <a:lvl7pPr marL="3200400" marR="0" lvl="6" indent="-292100" algn="l" rtl="0">
              <a:lnSpc>
                <a:spcPct val="90000"/>
              </a:lnSpc>
              <a:spcBef>
                <a:spcPts val="500"/>
              </a:spcBef>
              <a:spcAft>
                <a:spcPts val="0"/>
              </a:spcAft>
              <a:buClr>
                <a:schemeClr val="dk2"/>
              </a:buClr>
              <a:buSzPts val="1000"/>
              <a:buFont typeface="Franklin Gothic"/>
              <a:buChar char="•"/>
              <a:defRPr sz="1000" i="0" u="none" strike="noStrike" cap="none">
                <a:solidFill>
                  <a:schemeClr val="dk2"/>
                </a:solidFill>
                <a:latin typeface="Franklin Gothic"/>
                <a:ea typeface="Franklin Gothic"/>
                <a:cs typeface="Franklin Gothic"/>
                <a:sym typeface="Franklin Gothic"/>
              </a:defRPr>
            </a:lvl7pPr>
            <a:lvl8pPr marL="3657600" marR="0" lvl="7" indent="-279400" algn="l" rtl="0">
              <a:lnSpc>
                <a:spcPct val="90000"/>
              </a:lnSpc>
              <a:spcBef>
                <a:spcPts val="500"/>
              </a:spcBef>
              <a:spcAft>
                <a:spcPts val="0"/>
              </a:spcAft>
              <a:buClr>
                <a:schemeClr val="dk2"/>
              </a:buClr>
              <a:buSzPts val="800"/>
              <a:buFont typeface="Franklin Gothic"/>
              <a:buChar char="•"/>
              <a:defRPr sz="800" i="0" u="none" strike="noStrike" cap="none">
                <a:solidFill>
                  <a:schemeClr val="dk2"/>
                </a:solidFill>
                <a:latin typeface="Franklin Gothic"/>
                <a:ea typeface="Franklin Gothic"/>
                <a:cs typeface="Franklin Gothic"/>
                <a:sym typeface="Franklin Gothic"/>
              </a:defRPr>
            </a:lvl8pPr>
            <a:lvl9pPr marL="4114800" marR="0" lvl="8" indent="-266700" algn="l" rtl="0">
              <a:lnSpc>
                <a:spcPct val="90000"/>
              </a:lnSpc>
              <a:spcBef>
                <a:spcPts val="500"/>
              </a:spcBef>
              <a:spcAft>
                <a:spcPts val="0"/>
              </a:spcAft>
              <a:buClr>
                <a:schemeClr val="dk2"/>
              </a:buClr>
              <a:buSzPts val="600"/>
              <a:buFont typeface="Franklin Gothic"/>
              <a:buChar char="•"/>
              <a:defRPr sz="600" i="0" u="none" strike="noStrike" cap="none">
                <a:solidFill>
                  <a:schemeClr val="dk2"/>
                </a:solidFill>
                <a:latin typeface="Franklin Gothic"/>
                <a:ea typeface="Franklin Gothic"/>
                <a:cs typeface="Franklin Gothic"/>
                <a:sym typeface="Franklin Gothic"/>
              </a:defRPr>
            </a:lvl9pPr>
          </a:lstStyle>
          <a:p>
            <a:endParaRPr dirty="0"/>
          </a:p>
        </p:txBody>
      </p:sp>
      <p:sp>
        <p:nvSpPr>
          <p:cNvPr id="7" name="Google Shape;7;p1"/>
          <p:cNvSpPr txBox="1">
            <a:spLocks noGrp="1"/>
          </p:cNvSpPr>
          <p:nvPr>
            <p:ph type="sldNum" idx="12"/>
          </p:nvPr>
        </p:nvSpPr>
        <p:spPr>
          <a:xfrm>
            <a:off x="6915150" y="6356351"/>
            <a:ext cx="2057400" cy="3651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i="0" u="none" strike="noStrike" cap="none">
                <a:solidFill>
                  <a:srgbClr val="6C7A8A"/>
                </a:solidFill>
                <a:latin typeface="Calibri" panose="020F0502020204030204" pitchFamily="34" charset="0"/>
                <a:ea typeface="Roboto Mono"/>
                <a:cs typeface="Calibri" panose="020F0502020204030204" pitchFamily="34" charset="0"/>
                <a:sym typeface="Roboto Mono"/>
              </a:defRPr>
            </a:lvl1pPr>
            <a:lvl2pPr marL="0" marR="0" lvl="1" indent="0" algn="r" rtl="0">
              <a:spcBef>
                <a:spcPts val="0"/>
              </a:spcBef>
              <a:buNone/>
              <a:defRPr sz="1200" i="0" u="none" strike="noStrike" cap="none">
                <a:solidFill>
                  <a:srgbClr val="6C7A8A"/>
                </a:solidFill>
                <a:latin typeface="Roboto Mono"/>
                <a:ea typeface="Roboto Mono"/>
                <a:cs typeface="Roboto Mono"/>
                <a:sym typeface="Roboto Mono"/>
              </a:defRPr>
            </a:lvl2pPr>
            <a:lvl3pPr marL="0" marR="0" lvl="2" indent="0" algn="r" rtl="0">
              <a:spcBef>
                <a:spcPts val="0"/>
              </a:spcBef>
              <a:buNone/>
              <a:defRPr sz="1200" i="0" u="none" strike="noStrike" cap="none">
                <a:solidFill>
                  <a:srgbClr val="6C7A8A"/>
                </a:solidFill>
                <a:latin typeface="Roboto Mono"/>
                <a:ea typeface="Roboto Mono"/>
                <a:cs typeface="Roboto Mono"/>
                <a:sym typeface="Roboto Mono"/>
              </a:defRPr>
            </a:lvl3pPr>
            <a:lvl4pPr marL="0" marR="0" lvl="3" indent="0" algn="r" rtl="0">
              <a:spcBef>
                <a:spcPts val="0"/>
              </a:spcBef>
              <a:buNone/>
              <a:defRPr sz="1200" i="0" u="none" strike="noStrike" cap="none">
                <a:solidFill>
                  <a:srgbClr val="6C7A8A"/>
                </a:solidFill>
                <a:latin typeface="Roboto Mono"/>
                <a:ea typeface="Roboto Mono"/>
                <a:cs typeface="Roboto Mono"/>
                <a:sym typeface="Roboto Mono"/>
              </a:defRPr>
            </a:lvl4pPr>
            <a:lvl5pPr marL="0" marR="0" lvl="4" indent="0" algn="r" rtl="0">
              <a:spcBef>
                <a:spcPts val="0"/>
              </a:spcBef>
              <a:buNone/>
              <a:defRPr sz="1200" i="0" u="none" strike="noStrike" cap="none">
                <a:solidFill>
                  <a:srgbClr val="6C7A8A"/>
                </a:solidFill>
                <a:latin typeface="Roboto Mono"/>
                <a:ea typeface="Roboto Mono"/>
                <a:cs typeface="Roboto Mono"/>
                <a:sym typeface="Roboto Mono"/>
              </a:defRPr>
            </a:lvl5pPr>
            <a:lvl6pPr marL="0" marR="0" lvl="5" indent="0" algn="r" rtl="0">
              <a:spcBef>
                <a:spcPts val="0"/>
              </a:spcBef>
              <a:buNone/>
              <a:defRPr sz="1200" i="0" u="none" strike="noStrike" cap="none">
                <a:solidFill>
                  <a:srgbClr val="6C7A8A"/>
                </a:solidFill>
                <a:latin typeface="Roboto Mono"/>
                <a:ea typeface="Roboto Mono"/>
                <a:cs typeface="Roboto Mono"/>
                <a:sym typeface="Roboto Mono"/>
              </a:defRPr>
            </a:lvl6pPr>
            <a:lvl7pPr marL="0" marR="0" lvl="6" indent="0" algn="r" rtl="0">
              <a:spcBef>
                <a:spcPts val="0"/>
              </a:spcBef>
              <a:buNone/>
              <a:defRPr sz="1200" i="0" u="none" strike="noStrike" cap="none">
                <a:solidFill>
                  <a:srgbClr val="6C7A8A"/>
                </a:solidFill>
                <a:latin typeface="Roboto Mono"/>
                <a:ea typeface="Roboto Mono"/>
                <a:cs typeface="Roboto Mono"/>
                <a:sym typeface="Roboto Mono"/>
              </a:defRPr>
            </a:lvl7pPr>
            <a:lvl8pPr marL="0" marR="0" lvl="7" indent="0" algn="r" rtl="0">
              <a:spcBef>
                <a:spcPts val="0"/>
              </a:spcBef>
              <a:buNone/>
              <a:defRPr sz="1200" i="0" u="none" strike="noStrike" cap="none">
                <a:solidFill>
                  <a:srgbClr val="6C7A8A"/>
                </a:solidFill>
                <a:latin typeface="Roboto Mono"/>
                <a:ea typeface="Roboto Mono"/>
                <a:cs typeface="Roboto Mono"/>
                <a:sym typeface="Roboto Mono"/>
              </a:defRPr>
            </a:lvl8pPr>
            <a:lvl9pPr marL="0" marR="0" lvl="8" indent="0" algn="r" rtl="0">
              <a:spcBef>
                <a:spcPts val="0"/>
              </a:spcBef>
              <a:buNone/>
              <a:defRPr sz="1200" i="0" u="none" strike="noStrike" cap="none">
                <a:solidFill>
                  <a:srgbClr val="6C7A8A"/>
                </a:solidFill>
                <a:latin typeface="Roboto Mono"/>
                <a:ea typeface="Roboto Mono"/>
                <a:cs typeface="Roboto Mono"/>
                <a:sym typeface="Roboto Mono"/>
              </a:defRPr>
            </a:lvl9pPr>
          </a:lstStyle>
          <a:p>
            <a:fld id="{00000000-1234-1234-1234-123412341234}" type="slidenum">
              <a:rPr lang="en-US" smtClean="0"/>
              <a:pPr/>
              <a:t>‹Nº›</a:t>
            </a:fld>
            <a:endParaRPr lang="en-US" dirty="0"/>
          </a:p>
        </p:txBody>
      </p:sp>
      <p:sp>
        <p:nvSpPr>
          <p:cNvPr id="8" name="Google Shape;8;p1"/>
          <p:cNvSpPr txBox="1">
            <a:spLocks noGrp="1"/>
          </p:cNvSpPr>
          <p:nvPr>
            <p:ph type="title"/>
          </p:nvPr>
        </p:nvSpPr>
        <p:spPr>
          <a:xfrm>
            <a:off x="1763700" y="212725"/>
            <a:ext cx="6751800" cy="8130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rgbClr val="FFFFFF"/>
              </a:buClr>
              <a:buSzPts val="3000"/>
              <a:buFont typeface="Roboto Condensed"/>
              <a:buNone/>
              <a:defRPr sz="3000" i="0" u="none" strike="noStrike" cap="none">
                <a:solidFill>
                  <a:srgbClr val="FFFFFF"/>
                </a:solidFill>
                <a:latin typeface="Roboto Condensed"/>
                <a:ea typeface="Roboto Condensed"/>
                <a:cs typeface="Roboto Condensed"/>
                <a:sym typeface="Roboto Condensed"/>
              </a:defRPr>
            </a:lvl1pPr>
            <a:lvl2pPr lvl="1" rtl="0">
              <a:spcBef>
                <a:spcPts val="0"/>
              </a:spcBef>
              <a:spcAft>
                <a:spcPts val="0"/>
              </a:spcAft>
              <a:buClr>
                <a:srgbClr val="FFFFFF"/>
              </a:buClr>
              <a:buSzPts val="3000"/>
              <a:buFont typeface="Roboto Condensed"/>
              <a:buNone/>
              <a:defRPr sz="3000">
                <a:solidFill>
                  <a:srgbClr val="FFFFFF"/>
                </a:solidFill>
                <a:latin typeface="Roboto Condensed"/>
                <a:ea typeface="Roboto Condensed"/>
                <a:cs typeface="Roboto Condensed"/>
                <a:sym typeface="Roboto Condensed"/>
              </a:defRPr>
            </a:lvl2pPr>
            <a:lvl3pPr lvl="2" rtl="0">
              <a:spcBef>
                <a:spcPts val="0"/>
              </a:spcBef>
              <a:spcAft>
                <a:spcPts val="0"/>
              </a:spcAft>
              <a:buClr>
                <a:srgbClr val="FFFFFF"/>
              </a:buClr>
              <a:buSzPts val="3000"/>
              <a:buFont typeface="Roboto Condensed"/>
              <a:buNone/>
              <a:defRPr sz="3000">
                <a:solidFill>
                  <a:srgbClr val="FFFFFF"/>
                </a:solidFill>
                <a:latin typeface="Roboto Condensed"/>
                <a:ea typeface="Roboto Condensed"/>
                <a:cs typeface="Roboto Condensed"/>
                <a:sym typeface="Roboto Condensed"/>
              </a:defRPr>
            </a:lvl3pPr>
            <a:lvl4pPr lvl="3" rtl="0">
              <a:spcBef>
                <a:spcPts val="0"/>
              </a:spcBef>
              <a:spcAft>
                <a:spcPts val="0"/>
              </a:spcAft>
              <a:buClr>
                <a:srgbClr val="FFFFFF"/>
              </a:buClr>
              <a:buSzPts val="3000"/>
              <a:buFont typeface="Roboto Condensed"/>
              <a:buNone/>
              <a:defRPr sz="3000">
                <a:solidFill>
                  <a:srgbClr val="FFFFFF"/>
                </a:solidFill>
                <a:latin typeface="Roboto Condensed"/>
                <a:ea typeface="Roboto Condensed"/>
                <a:cs typeface="Roboto Condensed"/>
                <a:sym typeface="Roboto Condensed"/>
              </a:defRPr>
            </a:lvl4pPr>
            <a:lvl5pPr lvl="4" rtl="0">
              <a:spcBef>
                <a:spcPts val="0"/>
              </a:spcBef>
              <a:spcAft>
                <a:spcPts val="0"/>
              </a:spcAft>
              <a:buClr>
                <a:srgbClr val="FFFFFF"/>
              </a:buClr>
              <a:buSzPts val="3000"/>
              <a:buFont typeface="Roboto Condensed"/>
              <a:buNone/>
              <a:defRPr sz="3000">
                <a:solidFill>
                  <a:srgbClr val="FFFFFF"/>
                </a:solidFill>
                <a:latin typeface="Roboto Condensed"/>
                <a:ea typeface="Roboto Condensed"/>
                <a:cs typeface="Roboto Condensed"/>
                <a:sym typeface="Roboto Condensed"/>
              </a:defRPr>
            </a:lvl5pPr>
            <a:lvl6pPr lvl="5" rtl="0">
              <a:spcBef>
                <a:spcPts val="0"/>
              </a:spcBef>
              <a:spcAft>
                <a:spcPts val="0"/>
              </a:spcAft>
              <a:buClr>
                <a:srgbClr val="FFFFFF"/>
              </a:buClr>
              <a:buSzPts val="3000"/>
              <a:buFont typeface="Roboto Condensed"/>
              <a:buNone/>
              <a:defRPr sz="3000">
                <a:solidFill>
                  <a:srgbClr val="FFFFFF"/>
                </a:solidFill>
                <a:latin typeface="Roboto Condensed"/>
                <a:ea typeface="Roboto Condensed"/>
                <a:cs typeface="Roboto Condensed"/>
                <a:sym typeface="Roboto Condensed"/>
              </a:defRPr>
            </a:lvl6pPr>
            <a:lvl7pPr lvl="6" rtl="0">
              <a:spcBef>
                <a:spcPts val="0"/>
              </a:spcBef>
              <a:spcAft>
                <a:spcPts val="0"/>
              </a:spcAft>
              <a:buClr>
                <a:srgbClr val="FFFFFF"/>
              </a:buClr>
              <a:buSzPts val="3000"/>
              <a:buFont typeface="Roboto Condensed"/>
              <a:buNone/>
              <a:defRPr sz="3000">
                <a:solidFill>
                  <a:srgbClr val="FFFFFF"/>
                </a:solidFill>
                <a:latin typeface="Roboto Condensed"/>
                <a:ea typeface="Roboto Condensed"/>
                <a:cs typeface="Roboto Condensed"/>
                <a:sym typeface="Roboto Condensed"/>
              </a:defRPr>
            </a:lvl7pPr>
            <a:lvl8pPr lvl="7" rtl="0">
              <a:spcBef>
                <a:spcPts val="0"/>
              </a:spcBef>
              <a:spcAft>
                <a:spcPts val="0"/>
              </a:spcAft>
              <a:buClr>
                <a:srgbClr val="FFFFFF"/>
              </a:buClr>
              <a:buSzPts val="3000"/>
              <a:buFont typeface="Roboto Condensed"/>
              <a:buNone/>
              <a:defRPr sz="3000">
                <a:solidFill>
                  <a:srgbClr val="FFFFFF"/>
                </a:solidFill>
                <a:latin typeface="Roboto Condensed"/>
                <a:ea typeface="Roboto Condensed"/>
                <a:cs typeface="Roboto Condensed"/>
                <a:sym typeface="Roboto Condensed"/>
              </a:defRPr>
            </a:lvl8pPr>
            <a:lvl9pPr lvl="8" rtl="0">
              <a:spcBef>
                <a:spcPts val="0"/>
              </a:spcBef>
              <a:spcAft>
                <a:spcPts val="0"/>
              </a:spcAft>
              <a:buClr>
                <a:srgbClr val="FFFFFF"/>
              </a:buClr>
              <a:buSzPts val="3000"/>
              <a:buFont typeface="Roboto Condensed"/>
              <a:buNone/>
              <a:defRPr sz="3000">
                <a:solidFill>
                  <a:srgbClr val="FFFFFF"/>
                </a:solidFill>
                <a:latin typeface="Roboto Condensed"/>
                <a:ea typeface="Roboto Condensed"/>
                <a:cs typeface="Roboto Condensed"/>
                <a:sym typeface="Roboto Condensed"/>
              </a:defRPr>
            </a:lvl9pPr>
          </a:lstStyle>
          <a:p>
            <a:endParaRPr lang="es-CL" dirty="0"/>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79" r:id="rId5"/>
    <p:sldLayoutId id="2147483661" r:id="rId6"/>
    <p:sldLayoutId id="2147483662" r:id="rId7"/>
    <p:sldLayoutId id="2147483678" r:id="rId8"/>
    <p:sldLayoutId id="2147483677" r:id="rId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Calibri" panose="020F0502020204030204" pitchFamily="34" charset="0"/>
          <a:ea typeface="Calibri" panose="020F0502020204030204" pitchFamily="34" charset="0"/>
          <a:cs typeface="Calibri" panose="020F0502020204030204" pitchFamily="34" charset="0"/>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Calibri" panose="020F0502020204030204" pitchFamily="34" charset="0"/>
          <a:ea typeface="Roboto" panose="02000000000000000000" pitchFamily="2" charset="0"/>
          <a:cs typeface="Calibri" panose="020F0502020204030204" pitchFamily="34" charset="0"/>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5.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5.xml"/><Relationship Id="rId5" Type="http://schemas.openxmlformats.org/officeDocument/2006/relationships/image" Target="../media/image14.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30"/>
          <p:cNvSpPr txBox="1">
            <a:spLocks noGrp="1"/>
          </p:cNvSpPr>
          <p:nvPr>
            <p:ph type="title"/>
          </p:nvPr>
        </p:nvSpPr>
        <p:spPr>
          <a:xfrm>
            <a:off x="3303037" y="2396964"/>
            <a:ext cx="5758963" cy="2891100"/>
          </a:xfrm>
          <a:prstGeom prst="rect">
            <a:avLst/>
          </a:prstGeom>
        </p:spPr>
        <p:txBody>
          <a:bodyPr spcFirstLastPara="1" wrap="square" lIns="91425" tIns="45700" rIns="91425" bIns="45700" anchor="b" anchorCtr="0">
            <a:noAutofit/>
          </a:bodyPr>
          <a:lstStyle/>
          <a:p>
            <a:pPr lvl="0"/>
            <a:r>
              <a:rPr lang="es-CL" sz="5800" b="1" dirty="0"/>
              <a:t>Usando </a:t>
            </a:r>
            <a:br>
              <a:rPr lang="es-CL" sz="5800" b="1" dirty="0"/>
            </a:br>
            <a:r>
              <a:rPr lang="es-CL" sz="5800" b="1" dirty="0"/>
              <a:t>Funciones SQL </a:t>
            </a:r>
            <a:br>
              <a:rPr lang="es-CL" sz="5800" b="1" dirty="0"/>
            </a:br>
            <a:r>
              <a:rPr lang="es-CL" sz="5800" b="1" dirty="0"/>
              <a:t>de Grupo de Filas</a:t>
            </a:r>
          </a:p>
        </p:txBody>
      </p:sp>
      <p:sp>
        <p:nvSpPr>
          <p:cNvPr id="3" name="Google Shape;213;p30">
            <a:extLst>
              <a:ext uri="{FF2B5EF4-FFF2-40B4-BE49-F238E27FC236}">
                <a16:creationId xmlns:a16="http://schemas.microsoft.com/office/drawing/2014/main" xmlns="" id="{40676498-7154-42C1-8665-0097BBC8CFB6}"/>
              </a:ext>
            </a:extLst>
          </p:cNvPr>
          <p:cNvSpPr txBox="1">
            <a:spLocks noGrp="1"/>
          </p:cNvSpPr>
          <p:nvPr>
            <p:ph type="subTitle" idx="1"/>
          </p:nvPr>
        </p:nvSpPr>
        <p:spPr>
          <a:xfrm>
            <a:off x="6386512" y="5620875"/>
            <a:ext cx="2502087" cy="873900"/>
          </a:xfrm>
          <a:prstGeom prst="roundRect">
            <a:avLst/>
          </a:prstGeom>
        </p:spPr>
        <p:txBody>
          <a:bodyPr spcFirstLastPara="1" wrap="square" lIns="91425" tIns="0" rIns="182875" bIns="0" anchor="t" anchorCtr="0">
            <a:noAutofit/>
          </a:bodyPr>
          <a:lstStyle/>
          <a:p>
            <a:pPr marL="0" lvl="0" indent="0" algn="ctr"/>
            <a:r>
              <a:rPr lang="en-US" sz="3600" dirty="0"/>
              <a:t>MDY2131</a:t>
            </a:r>
            <a:endParaRPr sz="36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2">
            <a:extLst>
              <a:ext uri="{FF2B5EF4-FFF2-40B4-BE49-F238E27FC236}">
                <a16:creationId xmlns:a16="http://schemas.microsoft.com/office/drawing/2014/main" xmlns="" id="{6D7AF4AA-C604-4375-8289-4DBDEA0E1C5F}"/>
              </a:ext>
            </a:extLst>
          </p:cNvPr>
          <p:cNvSpPr>
            <a:spLocks noGrp="1"/>
          </p:cNvSpPr>
          <p:nvPr>
            <p:ph type="title"/>
          </p:nvPr>
        </p:nvSpPr>
        <p:spPr>
          <a:xfrm>
            <a:off x="1705943" y="241512"/>
            <a:ext cx="4356190" cy="813000"/>
          </a:xfrm>
        </p:spPr>
        <p:txBody>
          <a:bodyPr/>
          <a:lstStyle/>
          <a:p>
            <a:pPr lvl="0" defTabSz="457200">
              <a:defRPr/>
            </a:pPr>
            <a:r>
              <a:rPr lang="es-CL" sz="2800" b="1" dirty="0">
                <a:solidFill>
                  <a:prstClr val="white"/>
                </a:solidFill>
                <a:latin typeface="Calibri"/>
              </a:rPr>
              <a:t>Función de Grupos con valores Nulos</a:t>
            </a:r>
            <a:endParaRPr lang="es-CL" sz="2800" b="1" kern="1200" dirty="0">
              <a:solidFill>
                <a:prstClr val="white"/>
              </a:solidFill>
              <a:latin typeface="Calibri"/>
            </a:endParaRPr>
          </a:p>
        </p:txBody>
      </p:sp>
      <p:sp>
        <p:nvSpPr>
          <p:cNvPr id="19" name="Rectangle 3">
            <a:extLst>
              <a:ext uri="{FF2B5EF4-FFF2-40B4-BE49-F238E27FC236}">
                <a16:creationId xmlns:a16="http://schemas.microsoft.com/office/drawing/2014/main" xmlns="" id="{FBAD9A57-8009-48F7-B82E-B99F053C41AF}"/>
              </a:ext>
            </a:extLst>
          </p:cNvPr>
          <p:cNvSpPr txBox="1">
            <a:spLocks noChangeArrowheads="1"/>
          </p:cNvSpPr>
          <p:nvPr/>
        </p:nvSpPr>
        <p:spPr bwMode="auto">
          <a:xfrm>
            <a:off x="611188" y="1417052"/>
            <a:ext cx="7848600" cy="407987"/>
          </a:xfrm>
          <a:prstGeom prst="rect">
            <a:avLst/>
          </a:prstGeom>
          <a:noFill/>
          <a:ln w="9525">
            <a:noFill/>
            <a:miter lim="800000"/>
            <a:headEnd/>
            <a:tailEnd/>
          </a:ln>
        </p:spPr>
        <p:txBody>
          <a:bodyPr/>
          <a:lstStyle/>
          <a:p>
            <a:pPr marL="609600" indent="-609600" algn="just" defTabSz="457200" fontAlgn="base">
              <a:lnSpc>
                <a:spcPct val="80000"/>
              </a:lnSpc>
              <a:spcBef>
                <a:spcPct val="20000"/>
              </a:spcBef>
              <a:spcAft>
                <a:spcPct val="0"/>
              </a:spcAft>
              <a:buClrTx/>
              <a:buFont typeface="Arial" charset="0"/>
              <a:buChar char="•"/>
            </a:pPr>
            <a:r>
              <a:rPr lang="es-CL" sz="2000" kern="1200" dirty="0">
                <a:solidFill>
                  <a:prstClr val="black"/>
                </a:solidFill>
                <a:latin typeface="Calibri"/>
                <a:ea typeface="Arial Unicode MS"/>
                <a:cs typeface="Times New Roman" pitchFamily="18" charset="0"/>
              </a:rPr>
              <a:t>Las funciones de grupo ignoran las filas cuya columna tenga valores Nulos en las columnas.</a:t>
            </a: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r>
              <a:rPr lang="es-CL" sz="2000" kern="1200" dirty="0">
                <a:solidFill>
                  <a:prstClr val="black"/>
                </a:solidFill>
                <a:latin typeface="Calibri"/>
                <a:ea typeface="Arial Unicode MS"/>
                <a:cs typeface="Times New Roman" pitchFamily="18" charset="0"/>
              </a:rPr>
              <a:t>La función NVL obliga a las funciones de grupo a considerar las filas cuya columna poseer valor nulo.</a:t>
            </a:r>
          </a:p>
          <a:p>
            <a:pPr marL="609600" indent="-609600" algn="just" defTabSz="457200" fontAlgn="base">
              <a:lnSpc>
                <a:spcPct val="80000"/>
              </a:lnSpc>
              <a:spcBef>
                <a:spcPct val="20000"/>
              </a:spcBef>
              <a:spcAft>
                <a:spcPct val="0"/>
              </a:spcAft>
              <a:buClrTx/>
              <a:buFont typeface="Arial" charset="0"/>
              <a:buChar char="•"/>
            </a:pPr>
            <a:endParaRPr lang="es-CL" sz="1800" kern="1200" dirty="0">
              <a:solidFill>
                <a:prstClr val="black"/>
              </a:solidFill>
              <a:latin typeface="Arial" charset="0"/>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Times New Roman" pitchFamily="18" charset="0"/>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endParaRPr lang="es-CL" sz="1800" kern="1200" dirty="0">
              <a:solidFill>
                <a:prstClr val="black"/>
              </a:solidFill>
              <a:latin typeface="Times New Roman" pitchFamily="18" charset="0"/>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Times New Roman" pitchFamily="18" charset="0"/>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Times New Roman" pitchFamily="18" charset="0"/>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endParaRPr lang="es-CL" kern="1200" dirty="0">
              <a:solidFill>
                <a:prstClr val="black"/>
              </a:solidFill>
              <a:latin typeface="Times New Roman" pitchFamily="18" charset="0"/>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Times New Roman" pitchFamily="18" charset="0"/>
              <a:ea typeface="Arial Unicode MS"/>
              <a:cs typeface="Times New Roman" pitchFamily="18" charset="0"/>
            </a:endParaRPr>
          </a:p>
        </p:txBody>
      </p:sp>
      <p:sp>
        <p:nvSpPr>
          <p:cNvPr id="20" name="Text Box 5">
            <a:extLst>
              <a:ext uri="{FF2B5EF4-FFF2-40B4-BE49-F238E27FC236}">
                <a16:creationId xmlns:a16="http://schemas.microsoft.com/office/drawing/2014/main" xmlns="" id="{758D6B88-98E2-45FF-B07A-276AB00F6DB6}"/>
              </a:ext>
            </a:extLst>
          </p:cNvPr>
          <p:cNvSpPr txBox="1">
            <a:spLocks noChangeArrowheads="1"/>
          </p:cNvSpPr>
          <p:nvPr/>
        </p:nvSpPr>
        <p:spPr bwMode="auto">
          <a:xfrm>
            <a:off x="1293736" y="2002154"/>
            <a:ext cx="7054395" cy="830997"/>
          </a:xfrm>
          <a:prstGeom prst="rect">
            <a:avLst/>
          </a:prstGeom>
          <a:solidFill>
            <a:srgbClr val="FFC000"/>
          </a:solidFill>
          <a:ln w="22225">
            <a:solidFill>
              <a:sysClr val="windowText" lastClr="000000"/>
            </a:solidFill>
            <a:miter lim="800000"/>
            <a:headEnd/>
            <a:tailEnd/>
          </a:ln>
          <a:scene3d>
            <a:camera prst="orthographicFront"/>
            <a:lightRig rig="threePt" dir="t"/>
          </a:scene3d>
          <a:sp3d>
            <a:bevelT w="165100" prst="coolSlant"/>
            <a:bevelB/>
          </a:sp3d>
        </p:spPr>
        <p:txBody>
          <a:bodyPr wrap="square">
            <a:spAutoFit/>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s-MX" sz="800" b="0" i="0" u="none" strike="noStrike" kern="1200" cap="none" spc="0" normalizeH="0" baseline="0" noProof="0" dirty="0">
              <a:ln>
                <a:noFill/>
              </a:ln>
              <a:solidFill>
                <a:prstClr val="black"/>
              </a:solidFill>
              <a:effectLst/>
              <a:uLnTx/>
              <a:uFillTx/>
              <a:latin typeface="Arial" charset="0"/>
              <a:ea typeface="+mn-ea"/>
              <a:cs typeface="Arial" panose="020B0604020202020204" pitchFamily="34" charset="0"/>
            </a:endParaRPr>
          </a:p>
          <a:p>
            <a:pPr marL="0" marR="0" lvl="0" indent="0" defTabSz="91440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rPr>
              <a:t>SELECT </a:t>
            </a:r>
            <a:r>
              <a:rPr kumimoji="0" lang="en-US" sz="1600" b="1" i="0" u="none" strike="noStrike" kern="1200" cap="none" spc="0" normalizeH="0" baseline="0" noProof="0" dirty="0">
                <a:ln>
                  <a:noFill/>
                </a:ln>
                <a:solidFill>
                  <a:srgbClr val="DA1000"/>
                </a:solidFill>
                <a:effectLst/>
                <a:uLnTx/>
                <a:uFillTx/>
                <a:latin typeface="Calibri"/>
                <a:ea typeface="+mn-ea"/>
                <a:cs typeface="Arial" panose="020B0604020202020204" pitchFamily="34" charset="0"/>
              </a:rPr>
              <a:t>AVG(commission_pct)</a:t>
            </a:r>
            <a:r>
              <a:rPr kumimoji="0" lang="en-US" sz="16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rPr>
              <a:t> </a:t>
            </a: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r>
              <a:rPr kumimoji="0" lang="en-US" sz="16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rPr>
              <a:t>NO CONSIDERA FILAS CON NULOS"</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rPr>
              <a:t>FROM employees;</a:t>
            </a:r>
          </a:p>
          <a:p>
            <a:pPr marL="0" marR="0" lvl="0" indent="0" defTabSz="914400" eaLnBrk="1" fontAlgn="base" latinLnBrk="0" hangingPunct="1">
              <a:lnSpc>
                <a:spcPct val="100000"/>
              </a:lnSpc>
              <a:spcBef>
                <a:spcPct val="0"/>
              </a:spcBef>
              <a:spcAft>
                <a:spcPct val="0"/>
              </a:spcAft>
              <a:buClrTx/>
              <a:buSzTx/>
              <a:buFontTx/>
              <a:buNone/>
              <a:tabLst/>
              <a:defRPr/>
            </a:pPr>
            <a:endParaRPr kumimoji="0" lang="es-MX" sz="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1" name="Text Box 5">
            <a:extLst>
              <a:ext uri="{FF2B5EF4-FFF2-40B4-BE49-F238E27FC236}">
                <a16:creationId xmlns:a16="http://schemas.microsoft.com/office/drawing/2014/main" xmlns="" id="{DC3A9A2D-AE29-40A0-B8BC-DD0396CEA596}"/>
              </a:ext>
            </a:extLst>
          </p:cNvPr>
          <p:cNvSpPr txBox="1">
            <a:spLocks noChangeArrowheads="1"/>
          </p:cNvSpPr>
          <p:nvPr/>
        </p:nvSpPr>
        <p:spPr bwMode="auto">
          <a:xfrm>
            <a:off x="1279495" y="4705359"/>
            <a:ext cx="7067726" cy="830997"/>
          </a:xfrm>
          <a:prstGeom prst="rect">
            <a:avLst/>
          </a:prstGeom>
          <a:solidFill>
            <a:srgbClr val="FFC000"/>
          </a:solidFill>
          <a:ln w="22225">
            <a:solidFill>
              <a:sysClr val="windowText" lastClr="000000"/>
            </a:solidFill>
            <a:miter lim="800000"/>
            <a:headEnd/>
            <a:tailEnd/>
          </a:ln>
          <a:scene3d>
            <a:camera prst="orthographicFront"/>
            <a:lightRig rig="threePt" dir="t"/>
          </a:scene3d>
          <a:sp3d>
            <a:bevelT w="165100" prst="coolSlant"/>
            <a:bevelB/>
          </a:sp3d>
        </p:spPr>
        <p:txBody>
          <a:bodyPr wrap="square">
            <a:spAutoFit/>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s-MX" sz="800" b="0" i="0" u="none" strike="noStrike" kern="1200" cap="none" spc="0" normalizeH="0" baseline="0" noProof="0" dirty="0">
              <a:ln>
                <a:noFill/>
              </a:ln>
              <a:solidFill>
                <a:prstClr val="black"/>
              </a:solidFill>
              <a:effectLst/>
              <a:uLnTx/>
              <a:uFillTx/>
              <a:latin typeface="Arial" charset="0"/>
              <a:ea typeface="+mn-ea"/>
              <a:cs typeface="Arial" panose="020B0604020202020204" pitchFamily="34" charset="0"/>
            </a:endParaRPr>
          </a:p>
          <a:p>
            <a:pPr marL="0" marR="0" lvl="0" indent="0" defTabSz="91440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rPr>
              <a:t>SELECT </a:t>
            </a:r>
            <a:r>
              <a:rPr kumimoji="0" lang="en-US" sz="1600" b="1" i="0" u="none" strike="noStrike" kern="1200" cap="none" spc="0" normalizeH="0" baseline="0" noProof="0" dirty="0">
                <a:ln>
                  <a:noFill/>
                </a:ln>
                <a:solidFill>
                  <a:srgbClr val="DA1000"/>
                </a:solidFill>
                <a:effectLst/>
                <a:uLnTx/>
                <a:uFillTx/>
                <a:latin typeface="Calibri"/>
                <a:ea typeface="+mn-ea"/>
                <a:cs typeface="Arial" panose="020B0604020202020204" pitchFamily="34" charset="0"/>
              </a:rPr>
              <a:t>AVG(</a:t>
            </a:r>
            <a:r>
              <a:rPr kumimoji="0" lang="en-US" sz="1600" b="1" i="0" u="none" strike="noStrike" kern="1200" cap="none" spc="0" normalizeH="0" baseline="0" noProof="0" dirty="0">
                <a:ln>
                  <a:noFill/>
                </a:ln>
                <a:solidFill>
                  <a:srgbClr val="0000FF"/>
                </a:solidFill>
                <a:effectLst/>
                <a:uLnTx/>
                <a:uFillTx/>
                <a:latin typeface="Calibri"/>
                <a:ea typeface="+mn-ea"/>
                <a:cs typeface="Arial" panose="020B0604020202020204" pitchFamily="34" charset="0"/>
              </a:rPr>
              <a:t>NVL(commission_pct,0)</a:t>
            </a:r>
            <a:r>
              <a:rPr kumimoji="0" lang="en-US" sz="1600" b="1" i="0" u="none" strike="noStrike" kern="1200" cap="none" spc="0" normalizeH="0" baseline="0" noProof="0" dirty="0">
                <a:ln>
                  <a:noFill/>
                </a:ln>
                <a:solidFill>
                  <a:srgbClr val="DA1000"/>
                </a:solidFill>
                <a:effectLst/>
                <a:uLnTx/>
                <a:uFillTx/>
                <a:latin typeface="Calibri"/>
                <a:ea typeface="+mn-ea"/>
                <a:cs typeface="Arial" panose="020B0604020202020204" pitchFamily="34" charset="0"/>
              </a:rPr>
              <a:t>)</a:t>
            </a:r>
            <a:r>
              <a:rPr kumimoji="0" lang="en-US" sz="16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rPr>
              <a:t> "CONSIDERA FILAS CON NULOS"</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rPr>
              <a:t>FROM employees;</a:t>
            </a:r>
          </a:p>
          <a:p>
            <a:pPr marL="0" marR="0" lvl="0" indent="0" algn="ctr" defTabSz="914400" eaLnBrk="1" fontAlgn="base" latinLnBrk="0" hangingPunct="1">
              <a:lnSpc>
                <a:spcPct val="100000"/>
              </a:lnSpc>
              <a:spcBef>
                <a:spcPct val="0"/>
              </a:spcBef>
              <a:spcAft>
                <a:spcPct val="0"/>
              </a:spcAft>
              <a:buClrTx/>
              <a:buSzTx/>
              <a:buFontTx/>
              <a:buNone/>
              <a:tabLst/>
              <a:defRPr/>
            </a:pPr>
            <a:endParaRPr kumimoji="0" lang="es-MX" sz="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pic>
        <p:nvPicPr>
          <p:cNvPr id="22" name="Imagen 21">
            <a:extLst>
              <a:ext uri="{FF2B5EF4-FFF2-40B4-BE49-F238E27FC236}">
                <a16:creationId xmlns:a16="http://schemas.microsoft.com/office/drawing/2014/main" xmlns="" id="{1F57C2D0-AED0-4BBB-9318-29F41B7FD4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9792" y="2968943"/>
            <a:ext cx="3155283" cy="440272"/>
          </a:xfrm>
          <a:prstGeom prst="rect">
            <a:avLst/>
          </a:prstGeom>
        </p:spPr>
      </p:pic>
      <p:pic>
        <p:nvPicPr>
          <p:cNvPr id="23" name="Imagen 22">
            <a:extLst>
              <a:ext uri="{FF2B5EF4-FFF2-40B4-BE49-F238E27FC236}">
                <a16:creationId xmlns:a16="http://schemas.microsoft.com/office/drawing/2014/main" xmlns="" id="{A24820C1-29B4-44B4-A516-D284BED8CE8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99792" y="5684032"/>
            <a:ext cx="3155283" cy="461487"/>
          </a:xfrm>
          <a:prstGeom prst="rect">
            <a:avLst/>
          </a:prstGeom>
        </p:spPr>
      </p:pic>
    </p:spTree>
    <p:extLst>
      <p:ext uri="{BB962C8B-B14F-4D97-AF65-F5344CB8AC3E}">
        <p14:creationId xmlns:p14="http://schemas.microsoft.com/office/powerpoint/2010/main" val="42941278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xmlns="" id="{548035E2-9379-2346-A89D-675F58CEB28A}"/>
              </a:ext>
            </a:extLst>
          </p:cNvPr>
          <p:cNvSpPr>
            <a:spLocks noGrp="1"/>
          </p:cNvSpPr>
          <p:nvPr>
            <p:ph type="title"/>
          </p:nvPr>
        </p:nvSpPr>
        <p:spPr>
          <a:xfrm>
            <a:off x="3004575" y="3429000"/>
            <a:ext cx="5995800" cy="1515533"/>
          </a:xfrm>
        </p:spPr>
        <p:txBody>
          <a:bodyPr anchor="ctr" anchorCtr="0"/>
          <a:lstStyle/>
          <a:p>
            <a:r>
              <a:rPr lang="es-ES_tradnl" sz="4800" b="1" dirty="0"/>
              <a:t>Trabajando con Grupos de Datos</a:t>
            </a:r>
          </a:p>
        </p:txBody>
      </p:sp>
    </p:spTree>
    <p:extLst>
      <p:ext uri="{BB962C8B-B14F-4D97-AF65-F5344CB8AC3E}">
        <p14:creationId xmlns:p14="http://schemas.microsoft.com/office/powerpoint/2010/main" val="16798460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xmlns="" id="{532F8F7C-62F6-AB45-8C6F-954F7E1DBD86}"/>
              </a:ext>
            </a:extLst>
          </p:cNvPr>
          <p:cNvSpPr>
            <a:spLocks noGrp="1"/>
          </p:cNvSpPr>
          <p:nvPr>
            <p:ph type="title"/>
          </p:nvPr>
        </p:nvSpPr>
        <p:spPr>
          <a:xfrm>
            <a:off x="1626671" y="212725"/>
            <a:ext cx="4685691" cy="813000"/>
          </a:xfrm>
        </p:spPr>
        <p:txBody>
          <a:bodyPr/>
          <a:lstStyle/>
          <a:p>
            <a:pPr lvl="0" defTabSz="457200">
              <a:defRPr/>
            </a:pPr>
            <a:r>
              <a:rPr lang="es-CL" sz="2800" b="1" dirty="0">
                <a:solidFill>
                  <a:prstClr val="white"/>
                </a:solidFill>
                <a:latin typeface="Calibri"/>
              </a:rPr>
              <a:t>Creando Grupos de Datos</a:t>
            </a:r>
          </a:p>
        </p:txBody>
      </p:sp>
      <p:pic>
        <p:nvPicPr>
          <p:cNvPr id="8" name="Imagen 7">
            <a:extLst>
              <a:ext uri="{FF2B5EF4-FFF2-40B4-BE49-F238E27FC236}">
                <a16:creationId xmlns:a16="http://schemas.microsoft.com/office/drawing/2014/main" xmlns="" id="{B40DDAC0-91C6-4410-9BC2-3CADC84AE9E2}"/>
              </a:ext>
            </a:extLst>
          </p:cNvPr>
          <p:cNvPicPr>
            <a:picLocks noChangeAspect="1"/>
          </p:cNvPicPr>
          <p:nvPr/>
        </p:nvPicPr>
        <p:blipFill>
          <a:blip r:embed="rId3"/>
          <a:stretch>
            <a:fillRect/>
          </a:stretch>
        </p:blipFill>
        <p:spPr>
          <a:xfrm>
            <a:off x="124381" y="1352825"/>
            <a:ext cx="8895238" cy="4457143"/>
          </a:xfrm>
          <a:prstGeom prst="rect">
            <a:avLst/>
          </a:prstGeom>
        </p:spPr>
      </p:pic>
    </p:spTree>
    <p:extLst>
      <p:ext uri="{BB962C8B-B14F-4D97-AF65-F5344CB8AC3E}">
        <p14:creationId xmlns:p14="http://schemas.microsoft.com/office/powerpoint/2010/main" val="38281270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xmlns="" id="{532F8F7C-62F6-AB45-8C6F-954F7E1DBD86}"/>
              </a:ext>
            </a:extLst>
          </p:cNvPr>
          <p:cNvSpPr>
            <a:spLocks noGrp="1"/>
          </p:cNvSpPr>
          <p:nvPr>
            <p:ph type="title"/>
          </p:nvPr>
        </p:nvSpPr>
        <p:spPr>
          <a:xfrm>
            <a:off x="1626671" y="212725"/>
            <a:ext cx="4685691" cy="813000"/>
          </a:xfrm>
        </p:spPr>
        <p:txBody>
          <a:bodyPr/>
          <a:lstStyle/>
          <a:p>
            <a:pPr lvl="0" defTabSz="457200">
              <a:defRPr/>
            </a:pPr>
            <a:r>
              <a:rPr lang="es-CL" sz="2800" b="1" dirty="0">
                <a:solidFill>
                  <a:prstClr val="white"/>
                </a:solidFill>
                <a:latin typeface="Calibri"/>
              </a:rPr>
              <a:t>Creando Grupos de Datos</a:t>
            </a:r>
          </a:p>
        </p:txBody>
      </p:sp>
      <p:pic>
        <p:nvPicPr>
          <p:cNvPr id="4" name="Imagen 3">
            <a:extLst>
              <a:ext uri="{FF2B5EF4-FFF2-40B4-BE49-F238E27FC236}">
                <a16:creationId xmlns:a16="http://schemas.microsoft.com/office/drawing/2014/main" xmlns="" id="{58096AB2-188D-42F0-9372-AD2E38DAFEF4}"/>
              </a:ext>
            </a:extLst>
          </p:cNvPr>
          <p:cNvPicPr>
            <a:picLocks noChangeAspect="1"/>
          </p:cNvPicPr>
          <p:nvPr/>
        </p:nvPicPr>
        <p:blipFill>
          <a:blip r:embed="rId3"/>
          <a:stretch>
            <a:fillRect/>
          </a:stretch>
        </p:blipFill>
        <p:spPr>
          <a:xfrm>
            <a:off x="942009" y="1151124"/>
            <a:ext cx="7355325" cy="5530555"/>
          </a:xfrm>
          <a:prstGeom prst="rect">
            <a:avLst/>
          </a:prstGeom>
        </p:spPr>
      </p:pic>
    </p:spTree>
    <p:extLst>
      <p:ext uri="{BB962C8B-B14F-4D97-AF65-F5344CB8AC3E}">
        <p14:creationId xmlns:p14="http://schemas.microsoft.com/office/powerpoint/2010/main" val="37731565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xmlns="" id="{532F8F7C-62F6-AB45-8C6F-954F7E1DBD86}"/>
              </a:ext>
            </a:extLst>
          </p:cNvPr>
          <p:cNvSpPr>
            <a:spLocks noGrp="1"/>
          </p:cNvSpPr>
          <p:nvPr>
            <p:ph type="title"/>
          </p:nvPr>
        </p:nvSpPr>
        <p:spPr>
          <a:xfrm>
            <a:off x="1626671" y="212725"/>
            <a:ext cx="4685691" cy="813000"/>
          </a:xfrm>
        </p:spPr>
        <p:txBody>
          <a:bodyPr/>
          <a:lstStyle/>
          <a:p>
            <a:pPr lvl="0" defTabSz="457200">
              <a:defRPr/>
            </a:pPr>
            <a:r>
              <a:rPr lang="es-CL" sz="2800" b="1" dirty="0">
                <a:solidFill>
                  <a:prstClr val="white"/>
                </a:solidFill>
                <a:latin typeface="Calibri"/>
              </a:rPr>
              <a:t>Creando Grupos de Datos</a:t>
            </a:r>
          </a:p>
        </p:txBody>
      </p:sp>
      <p:sp>
        <p:nvSpPr>
          <p:cNvPr id="9" name="Rectangle 3">
            <a:extLst>
              <a:ext uri="{FF2B5EF4-FFF2-40B4-BE49-F238E27FC236}">
                <a16:creationId xmlns:a16="http://schemas.microsoft.com/office/drawing/2014/main" xmlns="" id="{54305560-1B2C-4C09-9E26-B7FE7F3C292E}"/>
              </a:ext>
            </a:extLst>
          </p:cNvPr>
          <p:cNvSpPr txBox="1">
            <a:spLocks noChangeArrowheads="1"/>
          </p:cNvSpPr>
          <p:nvPr/>
        </p:nvSpPr>
        <p:spPr bwMode="auto">
          <a:xfrm>
            <a:off x="479545" y="1250238"/>
            <a:ext cx="8459787" cy="360362"/>
          </a:xfrm>
          <a:prstGeom prst="rect">
            <a:avLst/>
          </a:prstGeom>
          <a:noFill/>
          <a:ln w="9525">
            <a:noFill/>
            <a:miter lim="800000"/>
            <a:headEnd/>
            <a:tailEnd/>
          </a:ln>
        </p:spPr>
        <p:txBody>
          <a:bodyPr/>
          <a:lstStyle/>
          <a:p>
            <a:pPr marL="609600" indent="-609600" algn="just" defTabSz="457200" fontAlgn="base">
              <a:lnSpc>
                <a:spcPct val="80000"/>
              </a:lnSpc>
              <a:spcBef>
                <a:spcPct val="20000"/>
              </a:spcBef>
              <a:spcAft>
                <a:spcPct val="0"/>
              </a:spcAft>
              <a:buClrTx/>
              <a:buFont typeface="Arial" charset="0"/>
              <a:buChar char="•"/>
            </a:pPr>
            <a:r>
              <a:rPr lang="es-CL" sz="1800" kern="1200" dirty="0">
                <a:solidFill>
                  <a:prstClr val="black"/>
                </a:solidFill>
                <a:latin typeface="Calibri"/>
                <a:ea typeface="Arial Unicode MS"/>
                <a:cs typeface="Times New Roman" pitchFamily="18" charset="0"/>
              </a:rPr>
              <a:t>Sintaxis:</a:t>
            </a: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endParaRPr lang="es-CL" sz="1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endParaRPr lang="es-CL" sz="1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endParaRPr lang="es-CL" sz="1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r>
              <a:rPr lang="es-CL" sz="1800" kern="1200" dirty="0">
                <a:solidFill>
                  <a:prstClr val="black"/>
                </a:solidFill>
                <a:latin typeface="Calibri"/>
                <a:ea typeface="Arial Unicode MS"/>
                <a:cs typeface="Times New Roman" pitchFamily="18" charset="0"/>
              </a:rPr>
              <a:t>Ejemplo:</a:t>
            </a:r>
          </a:p>
          <a:p>
            <a:pPr marL="609600" indent="-609600" algn="just" defTabSz="457200" fontAlgn="base">
              <a:lnSpc>
                <a:spcPct val="80000"/>
              </a:lnSpc>
              <a:spcBef>
                <a:spcPct val="20000"/>
              </a:spcBef>
              <a:spcAft>
                <a:spcPct val="0"/>
              </a:spcAft>
              <a:buClrTx/>
              <a:buFont typeface="Arial" charset="0"/>
              <a:buChar char="•"/>
            </a:pPr>
            <a:endParaRPr lang="es-CL" sz="1800" kern="1200" dirty="0">
              <a:solidFill>
                <a:prstClr val="black"/>
              </a:solidFill>
              <a:latin typeface="Calibri"/>
              <a:ea typeface="Arial Unicode MS"/>
              <a:cs typeface="Times New Roman" pitchFamily="18" charset="0"/>
            </a:endParaRPr>
          </a:p>
        </p:txBody>
      </p:sp>
      <p:sp>
        <p:nvSpPr>
          <p:cNvPr id="10" name="Text Box 5">
            <a:extLst>
              <a:ext uri="{FF2B5EF4-FFF2-40B4-BE49-F238E27FC236}">
                <a16:creationId xmlns:a16="http://schemas.microsoft.com/office/drawing/2014/main" xmlns="" id="{DD1F9259-22EF-452C-AF96-DF2994DB5793}"/>
              </a:ext>
            </a:extLst>
          </p:cNvPr>
          <p:cNvSpPr txBox="1">
            <a:spLocks noChangeArrowheads="1"/>
          </p:cNvSpPr>
          <p:nvPr/>
        </p:nvSpPr>
        <p:spPr bwMode="auto">
          <a:xfrm>
            <a:off x="323528" y="3834918"/>
            <a:ext cx="5709970" cy="1569660"/>
          </a:xfrm>
          <a:prstGeom prst="rect">
            <a:avLst/>
          </a:prstGeom>
          <a:solidFill>
            <a:srgbClr val="FFC000"/>
          </a:solidFill>
          <a:ln w="22225">
            <a:solidFill>
              <a:sysClr val="windowText" lastClr="000000"/>
            </a:solidFill>
            <a:miter lim="800000"/>
            <a:headEnd/>
            <a:tailEnd/>
          </a:ln>
          <a:scene3d>
            <a:camera prst="orthographicFront"/>
            <a:lightRig rig="threePt" dir="t"/>
          </a:scene3d>
          <a:sp3d>
            <a:bevelT w="165100" prst="coolSlant"/>
            <a:bevelB/>
          </a:sp3d>
        </p:spPr>
        <p:txBody>
          <a:bodyPr wrap="square">
            <a:spAutoFit/>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s-MX" sz="800" b="0" i="0" u="none" strike="noStrike" kern="1200" cap="none" spc="0" normalizeH="0" baseline="0" noProof="0" dirty="0">
              <a:ln>
                <a:noFill/>
              </a:ln>
              <a:solidFill>
                <a:prstClr val="black"/>
              </a:solidFill>
              <a:effectLst/>
              <a:uLnTx/>
              <a:uFillTx/>
              <a:latin typeface="Arial" charset="0"/>
              <a:ea typeface="+mn-ea"/>
              <a:cs typeface="Arial" panose="020B0604020202020204" pitchFamily="34" charset="0"/>
            </a:endParaRPr>
          </a:p>
          <a:p>
            <a:pPr marL="0" marR="0" lvl="0" indent="0" defTabSz="91440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rPr>
              <a:t>SELECT  </a:t>
            </a:r>
            <a:r>
              <a:rPr kumimoji="0" lang="en-US" sz="1600" b="1" i="0" u="none" strike="noStrike" kern="1200" cap="none" spc="0" normalizeH="0" baseline="0" noProof="0" dirty="0" err="1">
                <a:ln>
                  <a:noFill/>
                </a:ln>
                <a:solidFill>
                  <a:srgbClr val="DA1000"/>
                </a:solidFill>
                <a:effectLst/>
                <a:uLnTx/>
                <a:uFillTx/>
                <a:latin typeface="Calibri"/>
                <a:ea typeface="+mn-ea"/>
                <a:cs typeface="Arial" panose="020B0604020202020204" pitchFamily="34" charset="0"/>
              </a:rPr>
              <a:t>department_id</a:t>
            </a:r>
            <a:r>
              <a:rPr kumimoji="0" lang="en-US" sz="1600" b="1" i="0" u="none" strike="noStrike" kern="1200" cap="none" spc="0" normalizeH="0" baseline="0" noProof="0" dirty="0">
                <a:ln>
                  <a:noFill/>
                </a:ln>
                <a:solidFill>
                  <a:srgbClr val="DA1000"/>
                </a:solidFill>
                <a:effectLst/>
                <a:uLnTx/>
                <a:uFillTx/>
                <a:latin typeface="Calibri"/>
                <a:ea typeface="+mn-ea"/>
                <a:cs typeface="Arial" panose="020B0604020202020204" pitchFamily="34" charset="0"/>
              </a:rPr>
              <a:t> </a:t>
            </a:r>
            <a:r>
              <a:rPr kumimoji="0" lang="en-US" sz="1600" b="1" i="0" u="none" strike="noStrike" kern="1200" cap="none" spc="0" normalizeH="0" baseline="0" noProof="0" dirty="0" err="1">
                <a:ln>
                  <a:noFill/>
                </a:ln>
                <a:solidFill>
                  <a:prstClr val="black"/>
                </a:solidFill>
                <a:effectLst/>
                <a:uLnTx/>
                <a:uFillTx/>
                <a:latin typeface="Calibri"/>
                <a:ea typeface="+mn-ea"/>
                <a:cs typeface="Arial" panose="020B0604020202020204" pitchFamily="34" charset="0"/>
              </a:rPr>
              <a:t>departamento</a:t>
            </a:r>
            <a:r>
              <a:rPr kumimoji="0" lang="en-US" sz="16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rPr>
              <a:t>,  </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rPr>
              <a:t>               </a:t>
            </a:r>
            <a:r>
              <a:rPr kumimoji="0" lang="en-US" sz="1600" b="1" i="0" u="none" strike="noStrike" kern="1200" cap="none" spc="0" normalizeH="0" baseline="0" noProof="0" dirty="0">
                <a:ln>
                  <a:noFill/>
                </a:ln>
                <a:solidFill>
                  <a:srgbClr val="0000DA"/>
                </a:solidFill>
                <a:effectLst/>
                <a:uLnTx/>
                <a:uFillTx/>
                <a:latin typeface="Calibri"/>
                <a:ea typeface="+mn-ea"/>
                <a:cs typeface="Arial" panose="020B0604020202020204" pitchFamily="34" charset="0"/>
              </a:rPr>
              <a:t>ROUND(AVG(salary))</a:t>
            </a:r>
            <a:r>
              <a:rPr kumimoji="0" lang="en-US" sz="16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rPr>
              <a:t> "SALARIO_PROMEDIO X DEPTO"</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rPr>
              <a:t> FROM employees</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DA1000"/>
                </a:solidFill>
                <a:effectLst/>
                <a:uLnTx/>
                <a:uFillTx/>
                <a:latin typeface="Calibri"/>
                <a:ea typeface="+mn-ea"/>
                <a:cs typeface="Arial" panose="020B0604020202020204" pitchFamily="34" charset="0"/>
              </a:rPr>
              <a:t>GROUP BY </a:t>
            </a:r>
            <a:r>
              <a:rPr kumimoji="0" lang="en-US" sz="1600" b="1" i="0" u="none" strike="noStrike" kern="1200" cap="none" spc="0" normalizeH="0" baseline="0" noProof="0" dirty="0" err="1">
                <a:ln>
                  <a:noFill/>
                </a:ln>
                <a:solidFill>
                  <a:srgbClr val="DA1000"/>
                </a:solidFill>
                <a:effectLst/>
                <a:uLnTx/>
                <a:uFillTx/>
                <a:latin typeface="Calibri"/>
                <a:ea typeface="+mn-ea"/>
                <a:cs typeface="Arial" panose="020B0604020202020204" pitchFamily="34" charset="0"/>
              </a:rPr>
              <a:t>department_id</a:t>
            </a:r>
            <a:endParaRPr kumimoji="0" lang="en-US" sz="1600" b="1" i="0" u="none" strike="noStrike" kern="1200" cap="none" spc="0" normalizeH="0" baseline="0" noProof="0" dirty="0">
              <a:ln>
                <a:noFill/>
              </a:ln>
              <a:solidFill>
                <a:srgbClr val="DA1000"/>
              </a:solidFill>
              <a:effectLst/>
              <a:uLnTx/>
              <a:uFillTx/>
              <a:latin typeface="Calibri"/>
              <a:ea typeface="+mn-ea"/>
              <a:cs typeface="Arial" panose="020B0604020202020204" pitchFamily="34" charset="0"/>
            </a:endParaRPr>
          </a:p>
          <a:p>
            <a:pPr marL="0" marR="0" lvl="0" indent="0" defTabSz="91440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0000DA"/>
                </a:solidFill>
                <a:effectLst/>
                <a:uLnTx/>
                <a:uFillTx/>
                <a:latin typeface="Calibri"/>
                <a:ea typeface="+mn-ea"/>
                <a:cs typeface="Arial" panose="020B0604020202020204" pitchFamily="34" charset="0"/>
              </a:rPr>
              <a:t>ORDER BY "SALARIO_PROMEDIO X DEPTO"</a:t>
            </a:r>
            <a:r>
              <a:rPr kumimoji="0" lang="en-US" sz="16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rPr>
              <a:t>;</a:t>
            </a:r>
          </a:p>
          <a:p>
            <a:pPr marL="0" marR="0" lvl="0" indent="0" defTabSz="914400" eaLnBrk="1" fontAlgn="base" latinLnBrk="0" hangingPunct="1">
              <a:lnSpc>
                <a:spcPct val="100000"/>
              </a:lnSpc>
              <a:spcBef>
                <a:spcPct val="0"/>
              </a:spcBef>
              <a:spcAft>
                <a:spcPct val="0"/>
              </a:spcAft>
              <a:buClrTx/>
              <a:buSzTx/>
              <a:buFontTx/>
              <a:buNone/>
              <a:tabLst/>
              <a:defRPr/>
            </a:pPr>
            <a:endParaRPr kumimoji="0" lang="es-MX" sz="8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endParaRPr>
          </a:p>
        </p:txBody>
      </p:sp>
      <p:sp>
        <p:nvSpPr>
          <p:cNvPr id="11" name="Text Box 5">
            <a:extLst>
              <a:ext uri="{FF2B5EF4-FFF2-40B4-BE49-F238E27FC236}">
                <a16:creationId xmlns:a16="http://schemas.microsoft.com/office/drawing/2014/main" xmlns="" id="{8E6AB812-95EB-4101-AB04-1FB1E2CD66DD}"/>
              </a:ext>
            </a:extLst>
          </p:cNvPr>
          <p:cNvSpPr txBox="1">
            <a:spLocks noChangeArrowheads="1"/>
          </p:cNvSpPr>
          <p:nvPr/>
        </p:nvSpPr>
        <p:spPr bwMode="auto">
          <a:xfrm>
            <a:off x="1021662" y="1540029"/>
            <a:ext cx="5845800" cy="1569660"/>
          </a:xfrm>
          <a:prstGeom prst="rect">
            <a:avLst/>
          </a:prstGeom>
          <a:solidFill>
            <a:srgbClr val="FFC000"/>
          </a:solidFill>
          <a:ln w="22225">
            <a:solidFill>
              <a:sysClr val="windowText" lastClr="000000"/>
            </a:solidFill>
            <a:miter lim="800000"/>
            <a:headEnd/>
            <a:tailEnd/>
          </a:ln>
          <a:scene3d>
            <a:camera prst="orthographicFront"/>
            <a:lightRig rig="threePt" dir="t"/>
          </a:scene3d>
          <a:sp3d>
            <a:bevelT w="165100" prst="coolSlant"/>
            <a:bevelB/>
          </a:sp3d>
        </p:spPr>
        <p:txBody>
          <a:bodyPr>
            <a:spAutoFit/>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800" b="1" i="0" u="none" strike="noStrike" kern="1200" cap="none" spc="0" normalizeH="0" baseline="0" noProof="0" dirty="0">
              <a:ln>
                <a:noFill/>
              </a:ln>
              <a:solidFill>
                <a:prstClr val="black"/>
              </a:solidFill>
              <a:effectLst/>
              <a:uLnTx/>
              <a:uFillTx/>
              <a:latin typeface="Arial" charset="0"/>
              <a:ea typeface="+mn-ea"/>
              <a:cs typeface="Arial" panose="020B0604020202020204" pitchFamily="34" charset="0"/>
            </a:endParaRPr>
          </a:p>
          <a:p>
            <a:pPr lvl="0" fontAlgn="base">
              <a:spcBef>
                <a:spcPct val="0"/>
              </a:spcBef>
              <a:spcAft>
                <a:spcPct val="0"/>
              </a:spcAft>
              <a:buClrTx/>
              <a:defRPr/>
            </a:pPr>
            <a:r>
              <a:rPr lang="en-US" sz="1600" b="1" kern="1200" dirty="0">
                <a:solidFill>
                  <a:prstClr val="black"/>
                </a:solidFill>
                <a:latin typeface="Calibri"/>
                <a:cs typeface="Arial" panose="020B0604020202020204" pitchFamily="34" charset="0"/>
              </a:rPr>
              <a:t>SELECT [</a:t>
            </a:r>
            <a:r>
              <a:rPr lang="en-US" sz="1600" b="1" kern="1200" dirty="0" err="1">
                <a:solidFill>
                  <a:prstClr val="black"/>
                </a:solidFill>
                <a:latin typeface="Calibri"/>
                <a:cs typeface="Arial" panose="020B0604020202020204" pitchFamily="34" charset="0"/>
              </a:rPr>
              <a:t>columna</a:t>
            </a:r>
            <a:r>
              <a:rPr lang="en-US" sz="1600" b="1" kern="1200" dirty="0">
                <a:solidFill>
                  <a:prstClr val="black"/>
                </a:solidFill>
                <a:latin typeface="Calibri"/>
                <a:cs typeface="Arial" panose="020B0604020202020204" pitchFamily="34" charset="0"/>
              </a:rPr>
              <a:t>], </a:t>
            </a:r>
            <a:r>
              <a:rPr lang="en-US" sz="1600" b="1" i="1" kern="1200" dirty="0" err="1">
                <a:solidFill>
                  <a:schemeClr val="tx1"/>
                </a:solidFill>
                <a:latin typeface="Calibri"/>
                <a:cs typeface="Arial" panose="020B0604020202020204" pitchFamily="34" charset="0"/>
              </a:rPr>
              <a:t>función_de_grupo</a:t>
            </a:r>
            <a:r>
              <a:rPr lang="en-US" sz="1600" b="1" kern="1200" dirty="0">
                <a:solidFill>
                  <a:schemeClr val="tx1"/>
                </a:solidFill>
                <a:latin typeface="Calibri"/>
                <a:cs typeface="Arial" panose="020B0604020202020204" pitchFamily="34" charset="0"/>
              </a:rPr>
              <a:t>(</a:t>
            </a:r>
            <a:r>
              <a:rPr lang="en-US" sz="1600" b="1" i="1" kern="1200" dirty="0" err="1">
                <a:solidFill>
                  <a:schemeClr val="tx1"/>
                </a:solidFill>
                <a:latin typeface="Calibri"/>
                <a:cs typeface="Arial" panose="020B0604020202020204" pitchFamily="34" charset="0"/>
              </a:rPr>
              <a:t>columna</a:t>
            </a:r>
            <a:r>
              <a:rPr lang="en-US" sz="1600" b="1" kern="1200" dirty="0" err="1">
                <a:solidFill>
                  <a:schemeClr val="tx1"/>
                </a:solidFill>
                <a:latin typeface="Calibri"/>
                <a:cs typeface="Arial" panose="020B0604020202020204" pitchFamily="34" charset="0"/>
              </a:rPr>
              <a:t>|</a:t>
            </a:r>
            <a:r>
              <a:rPr lang="en-US" sz="1600" b="1" i="1" kern="1200" dirty="0" err="1">
                <a:solidFill>
                  <a:schemeClr val="tx1"/>
                </a:solidFill>
                <a:latin typeface="Calibri"/>
                <a:cs typeface="Arial" panose="020B0604020202020204" pitchFamily="34" charset="0"/>
              </a:rPr>
              <a:t>expresión</a:t>
            </a:r>
            <a:r>
              <a:rPr lang="en-US" sz="1600" b="1" kern="1200" dirty="0">
                <a:solidFill>
                  <a:schemeClr val="tx1"/>
                </a:solidFill>
                <a:latin typeface="Calibri"/>
                <a:cs typeface="Arial" panose="020B0604020202020204" pitchFamily="34" charset="0"/>
              </a:rPr>
              <a:t>),</a:t>
            </a:r>
            <a:r>
              <a:rPr lang="en-US" sz="1600" b="1" kern="1200" dirty="0">
                <a:solidFill>
                  <a:prstClr val="black"/>
                </a:solidFill>
                <a:latin typeface="Calibri"/>
                <a:cs typeface="Arial" panose="020B0604020202020204" pitchFamily="34" charset="0"/>
              </a:rPr>
              <a:t> …</a:t>
            </a:r>
          </a:p>
          <a:p>
            <a:pPr lvl="0" fontAlgn="base">
              <a:spcBef>
                <a:spcPct val="0"/>
              </a:spcBef>
              <a:spcAft>
                <a:spcPct val="0"/>
              </a:spcAft>
              <a:buClrTx/>
              <a:defRPr/>
            </a:pPr>
            <a:r>
              <a:rPr lang="en-US" sz="1600" b="1" kern="1200" dirty="0">
                <a:solidFill>
                  <a:prstClr val="black"/>
                </a:solidFill>
                <a:latin typeface="Calibri"/>
                <a:cs typeface="Arial" panose="020B0604020202020204" pitchFamily="34" charset="0"/>
              </a:rPr>
              <a:t>FROM </a:t>
            </a:r>
            <a:r>
              <a:rPr lang="en-US" sz="1600" b="1" i="1" kern="1200" dirty="0" err="1">
                <a:solidFill>
                  <a:prstClr val="black"/>
                </a:solidFill>
                <a:latin typeface="Calibri"/>
                <a:cs typeface="Arial" panose="020B0604020202020204" pitchFamily="34" charset="0"/>
              </a:rPr>
              <a:t>tabla</a:t>
            </a:r>
            <a:endParaRPr lang="en-US" sz="1600" b="1" i="1" kern="1200" dirty="0">
              <a:solidFill>
                <a:prstClr val="black"/>
              </a:solidFill>
              <a:latin typeface="Calibri"/>
              <a:cs typeface="Arial" panose="020B0604020202020204" pitchFamily="34" charset="0"/>
            </a:endParaRPr>
          </a:p>
          <a:p>
            <a:pPr lvl="0" fontAlgn="base">
              <a:spcBef>
                <a:spcPct val="0"/>
              </a:spcBef>
              <a:spcAft>
                <a:spcPct val="0"/>
              </a:spcAft>
              <a:buClrTx/>
              <a:defRPr/>
            </a:pPr>
            <a:r>
              <a:rPr lang="en-US" sz="1600" b="1" kern="1200" dirty="0">
                <a:solidFill>
                  <a:prstClr val="black"/>
                </a:solidFill>
                <a:latin typeface="Calibri"/>
                <a:cs typeface="Arial" panose="020B0604020202020204" pitchFamily="34" charset="0"/>
              </a:rPr>
              <a:t>[WHERE </a:t>
            </a:r>
            <a:r>
              <a:rPr lang="en-US" sz="1600" b="1" i="1" kern="1200" dirty="0" err="1">
                <a:solidFill>
                  <a:prstClr val="black"/>
                </a:solidFill>
                <a:latin typeface="Calibri"/>
                <a:cs typeface="Arial" panose="020B0604020202020204" pitchFamily="34" charset="0"/>
              </a:rPr>
              <a:t>condición</a:t>
            </a:r>
            <a:r>
              <a:rPr lang="en-US" sz="1600" b="1" kern="1200" dirty="0">
                <a:solidFill>
                  <a:prstClr val="black"/>
                </a:solidFill>
                <a:latin typeface="Calibri"/>
                <a:cs typeface="Arial" panose="020B0604020202020204" pitchFamily="34" charset="0"/>
              </a:rPr>
              <a:t>]</a:t>
            </a:r>
          </a:p>
          <a:p>
            <a:pPr lvl="0" fontAlgn="base">
              <a:spcBef>
                <a:spcPct val="0"/>
              </a:spcBef>
              <a:spcAft>
                <a:spcPct val="0"/>
              </a:spcAft>
              <a:buClrTx/>
              <a:defRPr/>
            </a:pPr>
            <a:r>
              <a:rPr lang="en-US" sz="1600" b="1" kern="1200" dirty="0">
                <a:solidFill>
                  <a:prstClr val="black"/>
                </a:solidFill>
                <a:latin typeface="Calibri"/>
                <a:cs typeface="Arial" panose="020B0604020202020204" pitchFamily="34" charset="0"/>
              </a:rPr>
              <a:t>[</a:t>
            </a:r>
            <a:r>
              <a:rPr lang="en-US" sz="1600" b="1" kern="1200" dirty="0">
                <a:solidFill>
                  <a:srgbClr val="C00000"/>
                </a:solidFill>
                <a:latin typeface="Calibri"/>
                <a:cs typeface="Arial" panose="020B0604020202020204" pitchFamily="34" charset="0"/>
              </a:rPr>
              <a:t>GROUP BY </a:t>
            </a:r>
            <a:r>
              <a:rPr lang="en-US" sz="1600" b="1" i="1" kern="1200" dirty="0" err="1">
                <a:solidFill>
                  <a:srgbClr val="C00000"/>
                </a:solidFill>
                <a:latin typeface="Calibri"/>
                <a:cs typeface="Arial" panose="020B0604020202020204" pitchFamily="34" charset="0"/>
              </a:rPr>
              <a:t>columnas</a:t>
            </a:r>
            <a:r>
              <a:rPr lang="en-US" sz="1600" b="1" kern="1200" dirty="0">
                <a:solidFill>
                  <a:prstClr val="black"/>
                </a:solidFill>
                <a:latin typeface="Calibri"/>
                <a:cs typeface="Arial" panose="020B0604020202020204" pitchFamily="34" charset="0"/>
              </a:rPr>
              <a:t>]</a:t>
            </a:r>
          </a:p>
          <a:p>
            <a:pPr lvl="0" fontAlgn="base">
              <a:spcBef>
                <a:spcPct val="0"/>
              </a:spcBef>
              <a:spcAft>
                <a:spcPct val="0"/>
              </a:spcAft>
              <a:buClrTx/>
              <a:defRPr/>
            </a:pPr>
            <a:r>
              <a:rPr lang="en-US" sz="1600" b="1" kern="1200" dirty="0">
                <a:solidFill>
                  <a:prstClr val="black"/>
                </a:solidFill>
                <a:latin typeface="Calibri"/>
                <a:cs typeface="Arial" panose="020B0604020202020204" pitchFamily="34" charset="0"/>
              </a:rPr>
              <a:t>[ORDER BY </a:t>
            </a:r>
            <a:r>
              <a:rPr lang="en-US" sz="1600" b="1" i="1" kern="1200" dirty="0" err="1">
                <a:solidFill>
                  <a:prstClr val="black"/>
                </a:solidFill>
                <a:latin typeface="Calibri"/>
                <a:cs typeface="Arial" panose="020B0604020202020204" pitchFamily="34" charset="0"/>
              </a:rPr>
              <a:t>columnas</a:t>
            </a:r>
            <a:r>
              <a:rPr lang="en-US" sz="1600" b="1" kern="1200" dirty="0">
                <a:solidFill>
                  <a:prstClr val="black"/>
                </a:solidFill>
                <a:latin typeface="Calibri"/>
                <a:cs typeface="Arial" panose="020B0604020202020204" pitchFamily="34" charset="0"/>
              </a:rPr>
              <a:t>];</a:t>
            </a:r>
          </a:p>
          <a:p>
            <a:pPr marL="0" marR="0" lvl="0" indent="0" defTabSz="914400" eaLnBrk="1" fontAlgn="base" latinLnBrk="0" hangingPunct="1">
              <a:lnSpc>
                <a:spcPct val="100000"/>
              </a:lnSpc>
              <a:spcBef>
                <a:spcPct val="0"/>
              </a:spcBef>
              <a:spcAft>
                <a:spcPct val="0"/>
              </a:spcAft>
              <a:buClrTx/>
              <a:buSzTx/>
              <a:buFontTx/>
              <a:buNone/>
              <a:tabLst/>
              <a:defRPr/>
            </a:pPr>
            <a:endParaRPr kumimoji="0" lang="en-US" sz="8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endParaRPr>
          </a:p>
        </p:txBody>
      </p:sp>
      <p:pic>
        <p:nvPicPr>
          <p:cNvPr id="12" name="Imagen 11">
            <a:extLst>
              <a:ext uri="{FF2B5EF4-FFF2-40B4-BE49-F238E27FC236}">
                <a16:creationId xmlns:a16="http://schemas.microsoft.com/office/drawing/2014/main" xmlns="" id="{C3EB7A13-3743-4344-83DF-708AD0FDE1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1515" y="3834918"/>
            <a:ext cx="2881683" cy="2399887"/>
          </a:xfrm>
          <a:prstGeom prst="rect">
            <a:avLst/>
          </a:prstGeom>
        </p:spPr>
      </p:pic>
    </p:spTree>
    <p:extLst>
      <p:ext uri="{BB962C8B-B14F-4D97-AF65-F5344CB8AC3E}">
        <p14:creationId xmlns:p14="http://schemas.microsoft.com/office/powerpoint/2010/main" val="38582006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xmlns="" id="{532F8F7C-62F6-AB45-8C6F-954F7E1DBD86}"/>
              </a:ext>
            </a:extLst>
          </p:cNvPr>
          <p:cNvSpPr>
            <a:spLocks noGrp="1"/>
          </p:cNvSpPr>
          <p:nvPr>
            <p:ph type="title"/>
          </p:nvPr>
        </p:nvSpPr>
        <p:spPr>
          <a:xfrm>
            <a:off x="1626671" y="212725"/>
            <a:ext cx="4685691" cy="813000"/>
          </a:xfrm>
        </p:spPr>
        <p:txBody>
          <a:bodyPr/>
          <a:lstStyle/>
          <a:p>
            <a:pPr lvl="0" defTabSz="457200">
              <a:defRPr/>
            </a:pPr>
            <a:r>
              <a:rPr lang="es-CL" sz="2800" b="1" dirty="0">
                <a:solidFill>
                  <a:prstClr val="white"/>
                </a:solidFill>
                <a:latin typeface="Calibri"/>
              </a:rPr>
              <a:t>Creando Grupos de Datos</a:t>
            </a:r>
          </a:p>
        </p:txBody>
      </p:sp>
      <p:sp>
        <p:nvSpPr>
          <p:cNvPr id="14" name="Rectangle 3">
            <a:extLst>
              <a:ext uri="{FF2B5EF4-FFF2-40B4-BE49-F238E27FC236}">
                <a16:creationId xmlns:a16="http://schemas.microsoft.com/office/drawing/2014/main" xmlns="" id="{D7C260F2-E116-4B97-A157-0216055C3F48}"/>
              </a:ext>
            </a:extLst>
          </p:cNvPr>
          <p:cNvSpPr txBox="1">
            <a:spLocks noChangeArrowheads="1"/>
          </p:cNvSpPr>
          <p:nvPr/>
        </p:nvSpPr>
        <p:spPr bwMode="auto">
          <a:xfrm>
            <a:off x="576709" y="1556470"/>
            <a:ext cx="8459787" cy="360362"/>
          </a:xfrm>
          <a:prstGeom prst="rect">
            <a:avLst/>
          </a:prstGeom>
          <a:noFill/>
          <a:ln w="9525">
            <a:noFill/>
            <a:miter lim="800000"/>
            <a:headEnd/>
            <a:tailEnd/>
          </a:ln>
        </p:spPr>
        <p:txBody>
          <a:bodyPr/>
          <a:lstStyle/>
          <a:p>
            <a:pPr marL="609600" indent="-609600" algn="just" defTabSz="457200" fontAlgn="base">
              <a:lnSpc>
                <a:spcPct val="80000"/>
              </a:lnSpc>
              <a:spcBef>
                <a:spcPct val="20000"/>
              </a:spcBef>
              <a:spcAft>
                <a:spcPct val="0"/>
              </a:spcAft>
              <a:buClrTx/>
              <a:buFont typeface="Arial" charset="0"/>
              <a:buChar char="•"/>
            </a:pPr>
            <a:r>
              <a:rPr lang="es-CL" sz="2000" kern="1200" dirty="0">
                <a:solidFill>
                  <a:prstClr val="black"/>
                </a:solidFill>
                <a:latin typeface="Calibri"/>
                <a:ea typeface="Arial Unicode MS"/>
                <a:cs typeface="Times New Roman" pitchFamily="18" charset="0"/>
              </a:rPr>
              <a:t>Ejemplo:</a:t>
            </a: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Times New Roman" pitchFamily="18" charset="0"/>
              <a:ea typeface="Arial Unicode MS"/>
              <a:cs typeface="Times New Roman" pitchFamily="18" charset="0"/>
            </a:endParaRPr>
          </a:p>
        </p:txBody>
      </p:sp>
      <p:sp>
        <p:nvSpPr>
          <p:cNvPr id="15" name="Text Box 5">
            <a:extLst>
              <a:ext uri="{FF2B5EF4-FFF2-40B4-BE49-F238E27FC236}">
                <a16:creationId xmlns:a16="http://schemas.microsoft.com/office/drawing/2014/main" xmlns="" id="{93596782-0200-4EB2-9A7D-30D733FB45B8}"/>
              </a:ext>
            </a:extLst>
          </p:cNvPr>
          <p:cNvSpPr txBox="1">
            <a:spLocks noChangeArrowheads="1"/>
          </p:cNvSpPr>
          <p:nvPr/>
        </p:nvSpPr>
        <p:spPr bwMode="auto">
          <a:xfrm>
            <a:off x="639053" y="1916832"/>
            <a:ext cx="8019941" cy="1569660"/>
          </a:xfrm>
          <a:prstGeom prst="rect">
            <a:avLst/>
          </a:prstGeom>
          <a:solidFill>
            <a:srgbClr val="FFC000"/>
          </a:solidFill>
          <a:ln w="22225">
            <a:solidFill>
              <a:sysClr val="windowText" lastClr="000000"/>
            </a:solidFill>
            <a:miter lim="800000"/>
            <a:headEnd/>
            <a:tailEnd/>
          </a:ln>
          <a:scene3d>
            <a:camera prst="orthographicFront"/>
            <a:lightRig rig="threePt" dir="t"/>
          </a:scene3d>
          <a:sp3d>
            <a:bevelT w="165100" prst="coolSlant"/>
            <a:bevelB/>
          </a:sp3d>
        </p:spPr>
        <p:txBody>
          <a:bodyPr>
            <a:spAutoFit/>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s-MX" sz="800" b="0" i="0" u="none" strike="noStrike" kern="1200" cap="none" spc="0" normalizeH="0" baseline="0" noProof="0" dirty="0">
              <a:ln>
                <a:noFill/>
              </a:ln>
              <a:solidFill>
                <a:prstClr val="black"/>
              </a:solidFill>
              <a:effectLst/>
              <a:uLnTx/>
              <a:uFillTx/>
              <a:latin typeface="Arial" charset="0"/>
              <a:ea typeface="+mn-ea"/>
              <a:cs typeface="Arial" panose="020B0604020202020204" pitchFamily="34" charset="0"/>
            </a:endParaRPr>
          </a:p>
          <a:p>
            <a:pPr marL="0" marR="0" lvl="0" indent="0" defTabSz="91440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rPr>
              <a:t>SELECT  </a:t>
            </a:r>
            <a:r>
              <a:rPr kumimoji="0" lang="en-US" sz="1600" b="1" i="0" u="none" strike="noStrike" kern="1200" cap="none" spc="0" normalizeH="0" baseline="0" noProof="0" dirty="0" err="1">
                <a:ln>
                  <a:noFill/>
                </a:ln>
                <a:solidFill>
                  <a:srgbClr val="DA1000"/>
                </a:solidFill>
                <a:effectLst/>
                <a:uLnTx/>
                <a:uFillTx/>
                <a:latin typeface="Calibri"/>
                <a:ea typeface="+mn-ea"/>
                <a:cs typeface="Arial" panose="020B0604020202020204" pitchFamily="34" charset="0"/>
              </a:rPr>
              <a:t>job_id</a:t>
            </a:r>
            <a:r>
              <a:rPr kumimoji="0" lang="en-US" sz="1600" b="1" i="0" u="none" strike="noStrike" kern="1200" cap="none" spc="0" normalizeH="0" baseline="0" noProof="0" dirty="0">
                <a:ln>
                  <a:noFill/>
                </a:ln>
                <a:solidFill>
                  <a:srgbClr val="DA1000"/>
                </a:solidFill>
                <a:effectLst/>
                <a:uLnTx/>
                <a:uFillTx/>
                <a:latin typeface="Calibri"/>
                <a:ea typeface="+mn-ea"/>
                <a:cs typeface="Arial" panose="020B0604020202020204" pitchFamily="34" charset="0"/>
              </a:rPr>
              <a:t> </a:t>
            </a:r>
            <a:r>
              <a:rPr kumimoji="0" lang="en-US" sz="16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rPr>
              <a:t> "TRABAJO",  ROUND(AVG(salary)) "SALARIO PROMEDIO X TRABAJO"</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rPr>
              <a:t> FROM employees</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rPr>
              <a:t>WHERE </a:t>
            </a:r>
            <a:r>
              <a:rPr kumimoji="0" lang="en-US" sz="1600" b="1" i="0" u="none" strike="noStrike" kern="1200" cap="none" spc="0" normalizeH="0" baseline="0" noProof="0" dirty="0" err="1">
                <a:ln>
                  <a:noFill/>
                </a:ln>
                <a:solidFill>
                  <a:prstClr val="black"/>
                </a:solidFill>
                <a:effectLst/>
                <a:uLnTx/>
                <a:uFillTx/>
                <a:latin typeface="Calibri"/>
                <a:ea typeface="+mn-ea"/>
                <a:cs typeface="Arial" panose="020B0604020202020204" pitchFamily="34" charset="0"/>
              </a:rPr>
              <a:t>job_id</a:t>
            </a:r>
            <a:r>
              <a:rPr kumimoji="0" lang="en-US" sz="16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rPr>
              <a:t> LIKE '%A%'</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DA1000"/>
                </a:solidFill>
                <a:effectLst/>
                <a:uLnTx/>
                <a:uFillTx/>
                <a:latin typeface="Calibri"/>
                <a:ea typeface="+mn-ea"/>
                <a:cs typeface="Arial" panose="020B0604020202020204" pitchFamily="34" charset="0"/>
              </a:rPr>
              <a:t>GROUP BY </a:t>
            </a:r>
            <a:r>
              <a:rPr kumimoji="0" lang="en-US" sz="1600" b="1" i="0" u="none" strike="noStrike" kern="1200" cap="none" spc="0" normalizeH="0" baseline="0" noProof="0" dirty="0" err="1">
                <a:ln>
                  <a:noFill/>
                </a:ln>
                <a:solidFill>
                  <a:srgbClr val="DA1000"/>
                </a:solidFill>
                <a:effectLst/>
                <a:uLnTx/>
                <a:uFillTx/>
                <a:latin typeface="Calibri"/>
                <a:ea typeface="+mn-ea"/>
                <a:cs typeface="Arial" panose="020B0604020202020204" pitchFamily="34" charset="0"/>
              </a:rPr>
              <a:t>job_id</a:t>
            </a:r>
            <a:endParaRPr kumimoji="0" lang="en-US" sz="1600" b="1" i="0" u="none" strike="noStrike" kern="1200" cap="none" spc="0" normalizeH="0" baseline="0" noProof="0" dirty="0">
              <a:ln>
                <a:noFill/>
              </a:ln>
              <a:solidFill>
                <a:srgbClr val="DA1000"/>
              </a:solidFill>
              <a:effectLst/>
              <a:uLnTx/>
              <a:uFillTx/>
              <a:latin typeface="Calibri"/>
              <a:ea typeface="+mn-ea"/>
              <a:cs typeface="Arial" panose="020B0604020202020204" pitchFamily="34" charset="0"/>
            </a:endParaRPr>
          </a:p>
          <a:p>
            <a:pPr marL="0" marR="0" lvl="0" indent="0" defTabSz="91440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rPr>
              <a:t>ORDER BY </a:t>
            </a:r>
            <a:r>
              <a:rPr kumimoji="0" lang="en-US" sz="1600" b="1" i="0" u="none" strike="noStrike" kern="1200" cap="none" spc="0" normalizeH="0" baseline="0" noProof="0" dirty="0" err="1">
                <a:ln>
                  <a:noFill/>
                </a:ln>
                <a:solidFill>
                  <a:prstClr val="black"/>
                </a:solidFill>
                <a:effectLst/>
                <a:uLnTx/>
                <a:uFillTx/>
                <a:latin typeface="Calibri"/>
                <a:ea typeface="+mn-ea"/>
                <a:cs typeface="Arial" panose="020B0604020202020204" pitchFamily="34" charset="0"/>
              </a:rPr>
              <a:t>job_id</a:t>
            </a:r>
            <a:r>
              <a:rPr kumimoji="0" lang="en-US" sz="16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rPr>
              <a:t>;</a:t>
            </a:r>
          </a:p>
          <a:p>
            <a:pPr marL="0" marR="0" lvl="0" indent="0" defTabSz="914400" eaLnBrk="1" fontAlgn="base" latinLnBrk="0" hangingPunct="1">
              <a:lnSpc>
                <a:spcPct val="100000"/>
              </a:lnSpc>
              <a:spcBef>
                <a:spcPct val="0"/>
              </a:spcBef>
              <a:spcAft>
                <a:spcPct val="0"/>
              </a:spcAft>
              <a:buClrTx/>
              <a:buSzTx/>
              <a:buFontTx/>
              <a:buNone/>
              <a:tabLst/>
              <a:defRPr/>
            </a:pPr>
            <a:endParaRPr kumimoji="0" lang="es-MX" sz="8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endParaRPr>
          </a:p>
        </p:txBody>
      </p:sp>
      <p:pic>
        <p:nvPicPr>
          <p:cNvPr id="16" name="Imagen 15">
            <a:extLst>
              <a:ext uri="{FF2B5EF4-FFF2-40B4-BE49-F238E27FC236}">
                <a16:creationId xmlns:a16="http://schemas.microsoft.com/office/drawing/2014/main" xmlns="" id="{6ECF349F-64C4-4AE3-83A0-27A0F4349E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38666" y="3615947"/>
            <a:ext cx="3132068" cy="2549357"/>
          </a:xfrm>
          <a:prstGeom prst="rect">
            <a:avLst/>
          </a:prstGeom>
        </p:spPr>
      </p:pic>
    </p:spTree>
    <p:extLst>
      <p:ext uri="{BB962C8B-B14F-4D97-AF65-F5344CB8AC3E}">
        <p14:creationId xmlns:p14="http://schemas.microsoft.com/office/powerpoint/2010/main" val="26865493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xmlns="" id="{532F8F7C-62F6-AB45-8C6F-954F7E1DBD86}"/>
              </a:ext>
            </a:extLst>
          </p:cNvPr>
          <p:cNvSpPr>
            <a:spLocks noGrp="1"/>
          </p:cNvSpPr>
          <p:nvPr>
            <p:ph type="title"/>
          </p:nvPr>
        </p:nvSpPr>
        <p:spPr>
          <a:xfrm>
            <a:off x="1626671" y="212725"/>
            <a:ext cx="4685691" cy="813000"/>
          </a:xfrm>
        </p:spPr>
        <p:txBody>
          <a:bodyPr/>
          <a:lstStyle/>
          <a:p>
            <a:pPr lvl="0" defTabSz="457200">
              <a:defRPr/>
            </a:pPr>
            <a:r>
              <a:rPr lang="es-CL" sz="2800" b="1" dirty="0">
                <a:solidFill>
                  <a:prstClr val="white"/>
                </a:solidFill>
                <a:latin typeface="Calibri"/>
              </a:rPr>
              <a:t>Creando Grupos de Datos</a:t>
            </a:r>
          </a:p>
        </p:txBody>
      </p:sp>
      <p:sp>
        <p:nvSpPr>
          <p:cNvPr id="14" name="Rectangle 3">
            <a:extLst>
              <a:ext uri="{FF2B5EF4-FFF2-40B4-BE49-F238E27FC236}">
                <a16:creationId xmlns:a16="http://schemas.microsoft.com/office/drawing/2014/main" xmlns="" id="{D7C260F2-E116-4B97-A157-0216055C3F48}"/>
              </a:ext>
            </a:extLst>
          </p:cNvPr>
          <p:cNvSpPr txBox="1">
            <a:spLocks noChangeArrowheads="1"/>
          </p:cNvSpPr>
          <p:nvPr/>
        </p:nvSpPr>
        <p:spPr bwMode="auto">
          <a:xfrm>
            <a:off x="576709" y="1556470"/>
            <a:ext cx="8459787" cy="360362"/>
          </a:xfrm>
          <a:prstGeom prst="rect">
            <a:avLst/>
          </a:prstGeom>
          <a:noFill/>
          <a:ln w="9525">
            <a:noFill/>
            <a:miter lim="800000"/>
            <a:headEnd/>
            <a:tailEnd/>
          </a:ln>
        </p:spPr>
        <p:txBody>
          <a:bodyPr/>
          <a:lstStyle/>
          <a:p>
            <a:pPr marL="609600" indent="-609600" algn="just" defTabSz="457200" fontAlgn="base">
              <a:lnSpc>
                <a:spcPct val="80000"/>
              </a:lnSpc>
              <a:spcBef>
                <a:spcPct val="20000"/>
              </a:spcBef>
              <a:spcAft>
                <a:spcPct val="0"/>
              </a:spcAft>
              <a:buClrTx/>
              <a:buFont typeface="Arial" charset="0"/>
              <a:buChar char="•"/>
            </a:pPr>
            <a:r>
              <a:rPr lang="es-CL" sz="2000" kern="1200" dirty="0">
                <a:solidFill>
                  <a:prstClr val="black"/>
                </a:solidFill>
                <a:latin typeface="Calibri"/>
                <a:ea typeface="Arial Unicode MS"/>
                <a:cs typeface="Times New Roman" pitchFamily="18" charset="0"/>
              </a:rPr>
              <a:t>Ejemplo:</a:t>
            </a: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Times New Roman" pitchFamily="18" charset="0"/>
              <a:ea typeface="Arial Unicode MS"/>
              <a:cs typeface="Times New Roman" pitchFamily="18" charset="0"/>
            </a:endParaRPr>
          </a:p>
        </p:txBody>
      </p:sp>
      <p:sp>
        <p:nvSpPr>
          <p:cNvPr id="15" name="Text Box 5">
            <a:extLst>
              <a:ext uri="{FF2B5EF4-FFF2-40B4-BE49-F238E27FC236}">
                <a16:creationId xmlns:a16="http://schemas.microsoft.com/office/drawing/2014/main" xmlns="" id="{93596782-0200-4EB2-9A7D-30D733FB45B8}"/>
              </a:ext>
            </a:extLst>
          </p:cNvPr>
          <p:cNvSpPr txBox="1">
            <a:spLocks noChangeArrowheads="1"/>
          </p:cNvSpPr>
          <p:nvPr/>
        </p:nvSpPr>
        <p:spPr bwMode="auto">
          <a:xfrm>
            <a:off x="743829" y="1859682"/>
            <a:ext cx="7990596" cy="1569660"/>
          </a:xfrm>
          <a:prstGeom prst="rect">
            <a:avLst/>
          </a:prstGeom>
          <a:solidFill>
            <a:srgbClr val="FFC000"/>
          </a:solidFill>
          <a:ln w="22225">
            <a:solidFill>
              <a:sysClr val="windowText" lastClr="000000"/>
            </a:solidFill>
            <a:miter lim="800000"/>
            <a:headEnd/>
            <a:tailEnd/>
          </a:ln>
          <a:scene3d>
            <a:camera prst="orthographicFront"/>
            <a:lightRig rig="threePt" dir="t"/>
          </a:scene3d>
          <a:sp3d>
            <a:bevelT w="165100" prst="coolSlant"/>
            <a:bevelB/>
          </a:sp3d>
        </p:spPr>
        <p:txBody>
          <a:bodyPr wrap="square">
            <a:spAutoFit/>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s-MX" sz="800" b="0" i="0" u="none" strike="noStrike" kern="1200" cap="none" spc="0" normalizeH="0" baseline="0" noProof="0" dirty="0">
              <a:ln>
                <a:noFill/>
              </a:ln>
              <a:solidFill>
                <a:prstClr val="black"/>
              </a:solidFill>
              <a:effectLst/>
              <a:uLnTx/>
              <a:uFillTx/>
              <a:latin typeface="Arial" charset="0"/>
              <a:ea typeface="+mn-ea"/>
              <a:cs typeface="Arial" panose="020B0604020202020204" pitchFamily="34" charset="0"/>
            </a:endParaRPr>
          </a:p>
          <a:p>
            <a:pPr lvl="0" fontAlgn="base">
              <a:spcBef>
                <a:spcPct val="0"/>
              </a:spcBef>
              <a:spcAft>
                <a:spcPct val="0"/>
              </a:spcAft>
              <a:buClrTx/>
              <a:defRPr/>
            </a:pPr>
            <a:r>
              <a:rPr lang="en-US" sz="1600" b="1" kern="1200" dirty="0">
                <a:solidFill>
                  <a:prstClr val="black"/>
                </a:solidFill>
                <a:latin typeface="Calibri"/>
                <a:ea typeface="+mn-ea"/>
                <a:cs typeface="Arial" panose="020B0604020202020204" pitchFamily="34" charset="0"/>
              </a:rPr>
              <a:t>SELECT '</a:t>
            </a:r>
            <a:r>
              <a:rPr lang="en-US" sz="1600" b="1" kern="1200" dirty="0" err="1">
                <a:solidFill>
                  <a:prstClr val="black"/>
                </a:solidFill>
                <a:latin typeface="Calibri"/>
                <a:ea typeface="+mn-ea"/>
                <a:cs typeface="Arial" panose="020B0604020202020204" pitchFamily="34" charset="0"/>
              </a:rPr>
              <a:t>En</a:t>
            </a:r>
            <a:r>
              <a:rPr lang="en-US" sz="1600" b="1" kern="1200" dirty="0">
                <a:solidFill>
                  <a:prstClr val="black"/>
                </a:solidFill>
                <a:latin typeface="Calibri"/>
                <a:ea typeface="+mn-ea"/>
                <a:cs typeface="Arial" panose="020B0604020202020204" pitchFamily="34" charset="0"/>
              </a:rPr>
              <a:t> el </a:t>
            </a:r>
            <a:r>
              <a:rPr lang="en-US" sz="1600" b="1" kern="1200" dirty="0" err="1">
                <a:solidFill>
                  <a:prstClr val="black"/>
                </a:solidFill>
                <a:latin typeface="Calibri"/>
                <a:ea typeface="+mn-ea"/>
                <a:cs typeface="Arial" panose="020B0604020202020204" pitchFamily="34" charset="0"/>
              </a:rPr>
              <a:t>departamento</a:t>
            </a:r>
            <a:r>
              <a:rPr lang="en-US" sz="1600" b="1" kern="1200" dirty="0">
                <a:solidFill>
                  <a:prstClr val="black"/>
                </a:solidFill>
                <a:latin typeface="Calibri"/>
                <a:ea typeface="+mn-ea"/>
                <a:cs typeface="Arial" panose="020B0604020202020204" pitchFamily="34" charset="0"/>
              </a:rPr>
              <a:t> ' || NVL(TO_CHAR(</a:t>
            </a:r>
            <a:r>
              <a:rPr lang="en-US" sz="1600" b="1" kern="1200" dirty="0" err="1">
                <a:solidFill>
                  <a:srgbClr val="C00000"/>
                </a:solidFill>
                <a:latin typeface="Calibri"/>
                <a:ea typeface="+mn-ea"/>
                <a:cs typeface="Arial" panose="020B0604020202020204" pitchFamily="34" charset="0"/>
              </a:rPr>
              <a:t>department_id</a:t>
            </a:r>
            <a:r>
              <a:rPr lang="en-US" sz="1600" b="1" kern="1200" dirty="0">
                <a:solidFill>
                  <a:prstClr val="black"/>
                </a:solidFill>
                <a:latin typeface="Calibri"/>
                <a:ea typeface="+mn-ea"/>
                <a:cs typeface="Arial" panose="020B0604020202020204" pitchFamily="34" charset="0"/>
              </a:rPr>
              <a:t>),'NULO') || </a:t>
            </a:r>
          </a:p>
          <a:p>
            <a:pPr lvl="0" fontAlgn="base">
              <a:spcBef>
                <a:spcPct val="0"/>
              </a:spcBef>
              <a:spcAft>
                <a:spcPct val="0"/>
              </a:spcAft>
              <a:buClrTx/>
              <a:defRPr/>
            </a:pPr>
            <a:r>
              <a:rPr lang="en-US" sz="1600" b="1" kern="1200" dirty="0">
                <a:solidFill>
                  <a:prstClr val="black"/>
                </a:solidFill>
                <a:latin typeface="Calibri"/>
                <a:ea typeface="+mn-ea"/>
                <a:cs typeface="Arial" panose="020B0604020202020204" pitchFamily="34" charset="0"/>
              </a:rPr>
              <a:t>' </a:t>
            </a:r>
            <a:r>
              <a:rPr lang="en-US" sz="1600" b="1" kern="1200" dirty="0" err="1">
                <a:solidFill>
                  <a:prstClr val="black"/>
                </a:solidFill>
                <a:latin typeface="Calibri"/>
                <a:ea typeface="+mn-ea"/>
                <a:cs typeface="Arial" panose="020B0604020202020204" pitchFamily="34" charset="0"/>
              </a:rPr>
              <a:t>trabaja</a:t>
            </a:r>
            <a:r>
              <a:rPr lang="en-US" sz="1600" b="1" kern="1200" dirty="0">
                <a:solidFill>
                  <a:prstClr val="black"/>
                </a:solidFill>
                <a:latin typeface="Calibri"/>
                <a:ea typeface="+mn-ea"/>
                <a:cs typeface="Arial" panose="020B0604020202020204" pitchFamily="34" charset="0"/>
              </a:rPr>
              <a:t>(n) ' || COUNT(</a:t>
            </a:r>
            <a:r>
              <a:rPr lang="en-US" sz="1600" b="1" kern="1200" dirty="0" err="1">
                <a:solidFill>
                  <a:prstClr val="black"/>
                </a:solidFill>
                <a:latin typeface="Calibri"/>
                <a:ea typeface="+mn-ea"/>
                <a:cs typeface="Arial" panose="020B0604020202020204" pitchFamily="34" charset="0"/>
              </a:rPr>
              <a:t>employee_id</a:t>
            </a:r>
            <a:r>
              <a:rPr lang="en-US" sz="1600" b="1" kern="1200" dirty="0">
                <a:solidFill>
                  <a:prstClr val="black"/>
                </a:solidFill>
                <a:latin typeface="Calibri"/>
                <a:ea typeface="+mn-ea"/>
                <a:cs typeface="Arial" panose="020B0604020202020204" pitchFamily="34" charset="0"/>
              </a:rPr>
              <a:t>) || ' </a:t>
            </a:r>
            <a:r>
              <a:rPr lang="en-US" sz="1600" b="1" kern="1200" dirty="0" err="1">
                <a:solidFill>
                  <a:prstClr val="black"/>
                </a:solidFill>
                <a:latin typeface="Calibri"/>
                <a:ea typeface="+mn-ea"/>
                <a:cs typeface="Arial" panose="020B0604020202020204" pitchFamily="34" charset="0"/>
              </a:rPr>
              <a:t>empleado</a:t>
            </a:r>
            <a:r>
              <a:rPr lang="en-US" sz="1600" b="1" kern="1200" dirty="0">
                <a:solidFill>
                  <a:prstClr val="black"/>
                </a:solidFill>
                <a:latin typeface="Calibri"/>
                <a:ea typeface="+mn-ea"/>
                <a:cs typeface="Arial" panose="020B0604020202020204" pitchFamily="34" charset="0"/>
              </a:rPr>
              <a:t>(s)' "TOTAL DE EMPLEADOS POR DEPTO"</a:t>
            </a:r>
          </a:p>
          <a:p>
            <a:pPr lvl="0" fontAlgn="base">
              <a:spcBef>
                <a:spcPct val="0"/>
              </a:spcBef>
              <a:spcAft>
                <a:spcPct val="0"/>
              </a:spcAft>
              <a:buClrTx/>
              <a:defRPr/>
            </a:pPr>
            <a:r>
              <a:rPr lang="en-US" sz="1600" b="1" kern="1200" dirty="0">
                <a:solidFill>
                  <a:prstClr val="black"/>
                </a:solidFill>
                <a:latin typeface="Calibri"/>
                <a:ea typeface="+mn-ea"/>
                <a:cs typeface="Arial" panose="020B0604020202020204" pitchFamily="34" charset="0"/>
              </a:rPr>
              <a:t> FROM employees</a:t>
            </a:r>
          </a:p>
          <a:p>
            <a:pPr lvl="0" fontAlgn="base">
              <a:spcBef>
                <a:spcPct val="0"/>
              </a:spcBef>
              <a:spcAft>
                <a:spcPct val="0"/>
              </a:spcAft>
              <a:buClrTx/>
              <a:defRPr/>
            </a:pPr>
            <a:r>
              <a:rPr lang="en-US" sz="1600" b="1" kern="1200" dirty="0">
                <a:solidFill>
                  <a:prstClr val="black"/>
                </a:solidFill>
                <a:latin typeface="Calibri"/>
                <a:ea typeface="+mn-ea"/>
                <a:cs typeface="Arial" panose="020B0604020202020204" pitchFamily="34" charset="0"/>
              </a:rPr>
              <a:t>GROUP BY </a:t>
            </a:r>
            <a:r>
              <a:rPr lang="en-US" sz="1600" b="1" kern="1200" dirty="0" err="1">
                <a:solidFill>
                  <a:srgbClr val="C00000"/>
                </a:solidFill>
                <a:latin typeface="Calibri"/>
                <a:ea typeface="+mn-ea"/>
                <a:cs typeface="Arial" panose="020B0604020202020204" pitchFamily="34" charset="0"/>
              </a:rPr>
              <a:t>department_id</a:t>
            </a:r>
            <a:endParaRPr lang="en-US" sz="1600" b="1" kern="1200" dirty="0">
              <a:solidFill>
                <a:srgbClr val="C00000"/>
              </a:solidFill>
              <a:latin typeface="Calibri"/>
              <a:ea typeface="+mn-ea"/>
              <a:cs typeface="Arial" panose="020B0604020202020204" pitchFamily="34" charset="0"/>
            </a:endParaRPr>
          </a:p>
          <a:p>
            <a:pPr lvl="0" fontAlgn="base">
              <a:spcBef>
                <a:spcPct val="0"/>
              </a:spcBef>
              <a:spcAft>
                <a:spcPct val="0"/>
              </a:spcAft>
              <a:buClrTx/>
              <a:defRPr/>
            </a:pPr>
            <a:r>
              <a:rPr lang="en-US" sz="1600" b="1" kern="1200" dirty="0">
                <a:solidFill>
                  <a:prstClr val="black"/>
                </a:solidFill>
                <a:latin typeface="Calibri"/>
                <a:ea typeface="+mn-ea"/>
                <a:cs typeface="Arial" panose="020B0604020202020204" pitchFamily="34" charset="0"/>
              </a:rPr>
              <a:t>ORDER BY </a:t>
            </a:r>
            <a:r>
              <a:rPr lang="en-US" sz="1600" b="1" kern="1200" dirty="0" err="1">
                <a:solidFill>
                  <a:prstClr val="black"/>
                </a:solidFill>
                <a:latin typeface="Calibri"/>
                <a:ea typeface="+mn-ea"/>
                <a:cs typeface="Arial" panose="020B0604020202020204" pitchFamily="34" charset="0"/>
              </a:rPr>
              <a:t>department_id</a:t>
            </a:r>
            <a:r>
              <a:rPr lang="en-US" sz="1600" b="1" kern="1200" dirty="0">
                <a:solidFill>
                  <a:prstClr val="black"/>
                </a:solidFill>
                <a:latin typeface="Calibri"/>
                <a:ea typeface="+mn-ea"/>
                <a:cs typeface="Arial" panose="020B0604020202020204" pitchFamily="34" charset="0"/>
              </a:rPr>
              <a:t>;</a:t>
            </a:r>
          </a:p>
          <a:p>
            <a:pPr lvl="0" fontAlgn="base">
              <a:spcBef>
                <a:spcPct val="0"/>
              </a:spcBef>
              <a:spcAft>
                <a:spcPct val="0"/>
              </a:spcAft>
              <a:buClrTx/>
              <a:defRPr/>
            </a:pPr>
            <a:r>
              <a:rPr kumimoji="0" lang="es-MX" sz="8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rPr>
              <a:t>       </a:t>
            </a:r>
          </a:p>
        </p:txBody>
      </p:sp>
      <p:pic>
        <p:nvPicPr>
          <p:cNvPr id="8" name="Imagen 7">
            <a:extLst>
              <a:ext uri="{FF2B5EF4-FFF2-40B4-BE49-F238E27FC236}">
                <a16:creationId xmlns:a16="http://schemas.microsoft.com/office/drawing/2014/main" xmlns="" id="{02EDE670-F2D4-4311-8B2F-F6A6AEC1DFED}"/>
              </a:ext>
            </a:extLst>
          </p:cNvPr>
          <p:cNvPicPr>
            <a:picLocks noChangeAspect="1"/>
          </p:cNvPicPr>
          <p:nvPr/>
        </p:nvPicPr>
        <p:blipFill>
          <a:blip r:embed="rId3"/>
          <a:stretch>
            <a:fillRect/>
          </a:stretch>
        </p:blipFill>
        <p:spPr>
          <a:xfrm>
            <a:off x="2367194" y="3494210"/>
            <a:ext cx="4631829" cy="3151065"/>
          </a:xfrm>
          <a:prstGeom prst="rect">
            <a:avLst/>
          </a:prstGeom>
        </p:spPr>
      </p:pic>
    </p:spTree>
    <p:extLst>
      <p:ext uri="{BB962C8B-B14F-4D97-AF65-F5344CB8AC3E}">
        <p14:creationId xmlns:p14="http://schemas.microsoft.com/office/powerpoint/2010/main" val="39581742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xmlns="" id="{532F8F7C-62F6-AB45-8C6F-954F7E1DBD86}"/>
              </a:ext>
            </a:extLst>
          </p:cNvPr>
          <p:cNvSpPr>
            <a:spLocks noGrp="1"/>
          </p:cNvSpPr>
          <p:nvPr>
            <p:ph type="title"/>
          </p:nvPr>
        </p:nvSpPr>
        <p:spPr>
          <a:xfrm>
            <a:off x="1626671" y="212725"/>
            <a:ext cx="4469329" cy="813000"/>
          </a:xfrm>
        </p:spPr>
        <p:txBody>
          <a:bodyPr/>
          <a:lstStyle/>
          <a:p>
            <a:pPr lvl="0" defTabSz="457200">
              <a:defRPr/>
            </a:pPr>
            <a:r>
              <a:rPr lang="es-CL" sz="2800" b="1" dirty="0">
                <a:solidFill>
                  <a:prstClr val="white"/>
                </a:solidFill>
                <a:latin typeface="Calibri"/>
              </a:rPr>
              <a:t>Creando Grupos de Datos por varias Columnas</a:t>
            </a:r>
          </a:p>
        </p:txBody>
      </p:sp>
      <p:pic>
        <p:nvPicPr>
          <p:cNvPr id="6" name="Imagen 5">
            <a:extLst>
              <a:ext uri="{FF2B5EF4-FFF2-40B4-BE49-F238E27FC236}">
                <a16:creationId xmlns:a16="http://schemas.microsoft.com/office/drawing/2014/main" xmlns="" id="{F82E1E52-EA06-40D1-B6D9-414398504001}"/>
              </a:ext>
            </a:extLst>
          </p:cNvPr>
          <p:cNvPicPr>
            <a:picLocks noChangeAspect="1"/>
          </p:cNvPicPr>
          <p:nvPr/>
        </p:nvPicPr>
        <p:blipFill>
          <a:blip r:embed="rId3"/>
          <a:stretch>
            <a:fillRect/>
          </a:stretch>
        </p:blipFill>
        <p:spPr>
          <a:xfrm>
            <a:off x="37230" y="1447741"/>
            <a:ext cx="9053345" cy="4645555"/>
          </a:xfrm>
          <a:prstGeom prst="rect">
            <a:avLst/>
          </a:prstGeom>
        </p:spPr>
      </p:pic>
    </p:spTree>
    <p:extLst>
      <p:ext uri="{BB962C8B-B14F-4D97-AF65-F5344CB8AC3E}">
        <p14:creationId xmlns:p14="http://schemas.microsoft.com/office/powerpoint/2010/main" val="37984632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xmlns="" id="{532F8F7C-62F6-AB45-8C6F-954F7E1DBD86}"/>
              </a:ext>
            </a:extLst>
          </p:cNvPr>
          <p:cNvSpPr>
            <a:spLocks noGrp="1"/>
          </p:cNvSpPr>
          <p:nvPr>
            <p:ph type="title"/>
          </p:nvPr>
        </p:nvSpPr>
        <p:spPr>
          <a:xfrm>
            <a:off x="1626671" y="212725"/>
            <a:ext cx="4469329" cy="813000"/>
          </a:xfrm>
        </p:spPr>
        <p:txBody>
          <a:bodyPr/>
          <a:lstStyle/>
          <a:p>
            <a:pPr lvl="0" defTabSz="457200">
              <a:defRPr/>
            </a:pPr>
            <a:r>
              <a:rPr lang="es-CL" sz="2800" b="1" dirty="0">
                <a:solidFill>
                  <a:prstClr val="white"/>
                </a:solidFill>
                <a:latin typeface="Calibri"/>
              </a:rPr>
              <a:t>Creando Grupos de Datos por varias Columnas</a:t>
            </a:r>
          </a:p>
        </p:txBody>
      </p:sp>
      <p:sp>
        <p:nvSpPr>
          <p:cNvPr id="8" name="Rectangle 3">
            <a:extLst>
              <a:ext uri="{FF2B5EF4-FFF2-40B4-BE49-F238E27FC236}">
                <a16:creationId xmlns:a16="http://schemas.microsoft.com/office/drawing/2014/main" xmlns="" id="{5A7C4919-2CD6-4DCE-91B8-FD9E4B29A303}"/>
              </a:ext>
            </a:extLst>
          </p:cNvPr>
          <p:cNvSpPr txBox="1">
            <a:spLocks noChangeArrowheads="1"/>
          </p:cNvSpPr>
          <p:nvPr/>
        </p:nvSpPr>
        <p:spPr bwMode="auto">
          <a:xfrm>
            <a:off x="602223" y="1323498"/>
            <a:ext cx="8459787" cy="360362"/>
          </a:xfrm>
          <a:prstGeom prst="rect">
            <a:avLst/>
          </a:prstGeom>
          <a:noFill/>
          <a:ln w="9525">
            <a:noFill/>
            <a:miter lim="800000"/>
            <a:headEnd/>
            <a:tailEnd/>
          </a:ln>
        </p:spPr>
        <p:txBody>
          <a:bodyPr/>
          <a:lstStyle/>
          <a:p>
            <a:pPr marL="609600" indent="-609600" algn="just" defTabSz="457200" fontAlgn="base">
              <a:lnSpc>
                <a:spcPct val="80000"/>
              </a:lnSpc>
              <a:spcBef>
                <a:spcPct val="20000"/>
              </a:spcBef>
              <a:spcAft>
                <a:spcPct val="0"/>
              </a:spcAft>
              <a:buClrTx/>
              <a:buFont typeface="Arial" charset="0"/>
              <a:buChar char="•"/>
            </a:pPr>
            <a:r>
              <a:rPr lang="es-CL" sz="2000" kern="1200" dirty="0">
                <a:solidFill>
                  <a:prstClr val="black"/>
                </a:solidFill>
                <a:latin typeface="Calibri"/>
                <a:ea typeface="Arial Unicode MS"/>
                <a:cs typeface="Times New Roman" pitchFamily="18" charset="0"/>
              </a:rPr>
              <a:t>Ejemplo:</a:t>
            </a: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Times New Roman" pitchFamily="18" charset="0"/>
              <a:ea typeface="Arial Unicode MS"/>
              <a:cs typeface="Times New Roman" pitchFamily="18" charset="0"/>
            </a:endParaRPr>
          </a:p>
        </p:txBody>
      </p:sp>
      <p:sp>
        <p:nvSpPr>
          <p:cNvPr id="9" name="Text Box 5">
            <a:extLst>
              <a:ext uri="{FF2B5EF4-FFF2-40B4-BE49-F238E27FC236}">
                <a16:creationId xmlns:a16="http://schemas.microsoft.com/office/drawing/2014/main" xmlns="" id="{0537A3A8-DAE0-4253-A33E-44584AE5E947}"/>
              </a:ext>
            </a:extLst>
          </p:cNvPr>
          <p:cNvSpPr txBox="1">
            <a:spLocks noChangeArrowheads="1"/>
          </p:cNvSpPr>
          <p:nvPr/>
        </p:nvSpPr>
        <p:spPr bwMode="auto">
          <a:xfrm>
            <a:off x="1260574" y="1643601"/>
            <a:ext cx="6511864" cy="1323439"/>
          </a:xfrm>
          <a:prstGeom prst="rect">
            <a:avLst/>
          </a:prstGeom>
          <a:solidFill>
            <a:srgbClr val="FFC000"/>
          </a:solidFill>
          <a:ln w="22225">
            <a:solidFill>
              <a:sysClr val="windowText" lastClr="000000"/>
            </a:solidFill>
            <a:miter lim="800000"/>
            <a:headEnd/>
            <a:tailEnd/>
          </a:ln>
          <a:scene3d>
            <a:camera prst="orthographicFront"/>
            <a:lightRig rig="threePt" dir="t"/>
          </a:scene3d>
          <a:sp3d>
            <a:bevelT w="165100" prst="coolSlant"/>
            <a:bevelB/>
          </a:sp3d>
        </p:spPr>
        <p:txBody>
          <a:bodyPr wrap="square">
            <a:spAutoFit/>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s-MX" sz="800" b="0" i="0" u="none" strike="noStrike" kern="1200" cap="none" spc="0" normalizeH="0" baseline="0" noProof="0" dirty="0">
              <a:ln>
                <a:noFill/>
              </a:ln>
              <a:solidFill>
                <a:prstClr val="black"/>
              </a:solidFill>
              <a:effectLst/>
              <a:uLnTx/>
              <a:uFillTx/>
              <a:latin typeface="Arial" charset="0"/>
              <a:ea typeface="+mn-ea"/>
              <a:cs typeface="Arial" panose="020B0604020202020204" pitchFamily="34" charset="0"/>
            </a:endParaRPr>
          </a:p>
          <a:p>
            <a:pPr marL="0" marR="0" lvl="0" indent="0" defTabSz="91440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rPr>
              <a:t>SELECT </a:t>
            </a:r>
            <a:r>
              <a:rPr kumimoji="0" lang="en-US" sz="1600" b="1" i="0" u="none" strike="noStrike" kern="1200" cap="none" spc="0" normalizeH="0" baseline="0" noProof="0" dirty="0" err="1">
                <a:ln>
                  <a:noFill/>
                </a:ln>
                <a:solidFill>
                  <a:srgbClr val="DA1000"/>
                </a:solidFill>
                <a:effectLst/>
                <a:uLnTx/>
                <a:uFillTx/>
                <a:latin typeface="Calibri"/>
                <a:ea typeface="+mn-ea"/>
                <a:cs typeface="Arial" panose="020B0604020202020204" pitchFamily="34" charset="0"/>
              </a:rPr>
              <a:t>department_id</a:t>
            </a:r>
            <a:r>
              <a:rPr kumimoji="0" lang="en-US" sz="16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rPr>
              <a:t>,  </a:t>
            </a:r>
            <a:r>
              <a:rPr kumimoji="0" lang="en-US" sz="1600" b="1" i="0" u="none" strike="noStrike" kern="1200" cap="none" spc="0" normalizeH="0" baseline="0" noProof="0" dirty="0" err="1">
                <a:ln>
                  <a:noFill/>
                </a:ln>
                <a:solidFill>
                  <a:srgbClr val="0000DA"/>
                </a:solidFill>
                <a:effectLst/>
                <a:uLnTx/>
                <a:uFillTx/>
                <a:latin typeface="Calibri"/>
                <a:ea typeface="+mn-ea"/>
                <a:cs typeface="Arial" panose="020B0604020202020204" pitchFamily="34" charset="0"/>
              </a:rPr>
              <a:t>job_id</a:t>
            </a:r>
            <a:r>
              <a:rPr kumimoji="0" lang="en-US" sz="16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rPr>
              <a:t>, SUM(salary)</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rPr>
              <a:t> FROM employees</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rPr>
              <a:t>GROUP BY </a:t>
            </a:r>
            <a:r>
              <a:rPr kumimoji="0" lang="en-US" sz="1600" b="1" i="0" u="none" strike="noStrike" kern="1200" cap="none" spc="0" normalizeH="0" baseline="0" noProof="0" dirty="0" err="1">
                <a:ln>
                  <a:noFill/>
                </a:ln>
                <a:solidFill>
                  <a:srgbClr val="DA1000"/>
                </a:solidFill>
                <a:effectLst/>
                <a:uLnTx/>
                <a:uFillTx/>
                <a:latin typeface="Calibri"/>
                <a:ea typeface="+mn-ea"/>
                <a:cs typeface="Arial" panose="020B0604020202020204" pitchFamily="34" charset="0"/>
              </a:rPr>
              <a:t>department_id</a:t>
            </a:r>
            <a:r>
              <a:rPr kumimoji="0" lang="en-US" sz="16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rPr>
              <a:t>, </a:t>
            </a:r>
            <a:r>
              <a:rPr kumimoji="0" lang="en-US" sz="1600" b="1" i="0" u="none" strike="noStrike" kern="1200" cap="none" spc="0" normalizeH="0" baseline="0" noProof="0" dirty="0" err="1">
                <a:ln>
                  <a:noFill/>
                </a:ln>
                <a:solidFill>
                  <a:srgbClr val="0000DA"/>
                </a:solidFill>
                <a:effectLst/>
                <a:uLnTx/>
                <a:uFillTx/>
                <a:latin typeface="Calibri"/>
                <a:ea typeface="+mn-ea"/>
                <a:cs typeface="Arial" panose="020B0604020202020204" pitchFamily="34" charset="0"/>
              </a:rPr>
              <a:t>job_id</a:t>
            </a:r>
            <a:endParaRPr kumimoji="0" lang="en-US" sz="1600" b="1" i="0" u="none" strike="noStrike" kern="1200" cap="none" spc="0" normalizeH="0" baseline="0" noProof="0" dirty="0">
              <a:ln>
                <a:noFill/>
              </a:ln>
              <a:solidFill>
                <a:srgbClr val="0000DA"/>
              </a:solidFill>
              <a:effectLst/>
              <a:uLnTx/>
              <a:uFillTx/>
              <a:latin typeface="Calibri"/>
              <a:ea typeface="+mn-ea"/>
              <a:cs typeface="Arial" panose="020B0604020202020204" pitchFamily="34" charset="0"/>
            </a:endParaRPr>
          </a:p>
          <a:p>
            <a:pPr marL="0" marR="0" lvl="0" indent="0" defTabSz="91440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rPr>
              <a:t>ORDER BY </a:t>
            </a:r>
            <a:r>
              <a:rPr kumimoji="0" lang="en-US" sz="1600" b="1" i="0" u="none" strike="noStrike" kern="1200" cap="none" spc="0" normalizeH="0" baseline="0" noProof="0" dirty="0" err="1">
                <a:ln>
                  <a:noFill/>
                </a:ln>
                <a:solidFill>
                  <a:srgbClr val="DA1000"/>
                </a:solidFill>
                <a:effectLst/>
                <a:uLnTx/>
                <a:uFillTx/>
                <a:latin typeface="Calibri"/>
                <a:ea typeface="+mn-ea"/>
                <a:cs typeface="Arial" panose="020B0604020202020204" pitchFamily="34" charset="0"/>
              </a:rPr>
              <a:t>department_id</a:t>
            </a:r>
            <a:r>
              <a:rPr kumimoji="0" lang="en-US" sz="16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rPr>
              <a:t>, </a:t>
            </a:r>
            <a:r>
              <a:rPr kumimoji="0" lang="en-US" sz="1600" b="1" i="0" u="none" strike="noStrike" kern="1200" cap="none" spc="0" normalizeH="0" baseline="0" noProof="0" dirty="0" err="1">
                <a:ln>
                  <a:noFill/>
                </a:ln>
                <a:solidFill>
                  <a:srgbClr val="0000DA"/>
                </a:solidFill>
                <a:effectLst/>
                <a:uLnTx/>
                <a:uFillTx/>
                <a:latin typeface="Calibri"/>
                <a:ea typeface="+mn-ea"/>
                <a:cs typeface="Arial" panose="020B0604020202020204" pitchFamily="34" charset="0"/>
              </a:rPr>
              <a:t>job_id</a:t>
            </a:r>
            <a:r>
              <a:rPr kumimoji="0" lang="en-US" sz="16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rPr>
              <a:t>;</a:t>
            </a:r>
          </a:p>
          <a:p>
            <a:pPr marL="0" marR="0" lvl="0" indent="0" defTabSz="914400" eaLnBrk="1" fontAlgn="base" latinLnBrk="0" hangingPunct="1">
              <a:lnSpc>
                <a:spcPct val="100000"/>
              </a:lnSpc>
              <a:spcBef>
                <a:spcPct val="0"/>
              </a:spcBef>
              <a:spcAft>
                <a:spcPct val="0"/>
              </a:spcAft>
              <a:buClrTx/>
              <a:buSzTx/>
              <a:buFontTx/>
              <a:buNone/>
              <a:tabLst/>
              <a:defRPr/>
            </a:pPr>
            <a:endParaRPr kumimoji="0" lang="es-MX" sz="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pic>
        <p:nvPicPr>
          <p:cNvPr id="10" name="Imagen 9">
            <a:extLst>
              <a:ext uri="{FF2B5EF4-FFF2-40B4-BE49-F238E27FC236}">
                <a16:creationId xmlns:a16="http://schemas.microsoft.com/office/drawing/2014/main" xmlns="" id="{51E11037-3A46-4ED3-8BB0-DCCE179203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07980" y="3033644"/>
            <a:ext cx="2661653" cy="3611631"/>
          </a:xfrm>
          <a:prstGeom prst="rect">
            <a:avLst/>
          </a:prstGeom>
        </p:spPr>
      </p:pic>
    </p:spTree>
    <p:extLst>
      <p:ext uri="{BB962C8B-B14F-4D97-AF65-F5344CB8AC3E}">
        <p14:creationId xmlns:p14="http://schemas.microsoft.com/office/powerpoint/2010/main" val="36661051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xmlns="" id="{532F8F7C-62F6-AB45-8C6F-954F7E1DBD86}"/>
              </a:ext>
            </a:extLst>
          </p:cNvPr>
          <p:cNvSpPr>
            <a:spLocks noGrp="1"/>
          </p:cNvSpPr>
          <p:nvPr>
            <p:ph type="title"/>
          </p:nvPr>
        </p:nvSpPr>
        <p:spPr>
          <a:xfrm>
            <a:off x="1626671" y="212725"/>
            <a:ext cx="4469329" cy="813000"/>
          </a:xfrm>
        </p:spPr>
        <p:txBody>
          <a:bodyPr/>
          <a:lstStyle/>
          <a:p>
            <a:pPr lvl="0" defTabSz="457200">
              <a:defRPr/>
            </a:pPr>
            <a:r>
              <a:rPr lang="es-CL" sz="2800" b="1" dirty="0">
                <a:solidFill>
                  <a:prstClr val="white"/>
                </a:solidFill>
                <a:latin typeface="Calibri"/>
              </a:rPr>
              <a:t>Creando Grupos de Datos por varias Columnas</a:t>
            </a:r>
          </a:p>
        </p:txBody>
      </p:sp>
      <p:sp>
        <p:nvSpPr>
          <p:cNvPr id="8" name="Rectangle 3">
            <a:extLst>
              <a:ext uri="{FF2B5EF4-FFF2-40B4-BE49-F238E27FC236}">
                <a16:creationId xmlns:a16="http://schemas.microsoft.com/office/drawing/2014/main" xmlns="" id="{5A7C4919-2CD6-4DCE-91B8-FD9E4B29A303}"/>
              </a:ext>
            </a:extLst>
          </p:cNvPr>
          <p:cNvSpPr txBox="1">
            <a:spLocks noChangeArrowheads="1"/>
          </p:cNvSpPr>
          <p:nvPr/>
        </p:nvSpPr>
        <p:spPr bwMode="auto">
          <a:xfrm>
            <a:off x="602223" y="1323498"/>
            <a:ext cx="8459787" cy="360362"/>
          </a:xfrm>
          <a:prstGeom prst="rect">
            <a:avLst/>
          </a:prstGeom>
          <a:noFill/>
          <a:ln w="9525">
            <a:noFill/>
            <a:miter lim="800000"/>
            <a:headEnd/>
            <a:tailEnd/>
          </a:ln>
        </p:spPr>
        <p:txBody>
          <a:bodyPr/>
          <a:lstStyle/>
          <a:p>
            <a:pPr marL="609600" indent="-609600" algn="just" defTabSz="457200" fontAlgn="base">
              <a:lnSpc>
                <a:spcPct val="80000"/>
              </a:lnSpc>
              <a:spcBef>
                <a:spcPct val="20000"/>
              </a:spcBef>
              <a:spcAft>
                <a:spcPct val="0"/>
              </a:spcAft>
              <a:buClrTx/>
              <a:buFont typeface="Arial" charset="0"/>
              <a:buChar char="•"/>
            </a:pPr>
            <a:r>
              <a:rPr lang="es-CL" sz="2000" kern="1200" dirty="0">
                <a:solidFill>
                  <a:prstClr val="black"/>
                </a:solidFill>
                <a:latin typeface="Calibri"/>
                <a:ea typeface="Arial Unicode MS"/>
                <a:cs typeface="Times New Roman" pitchFamily="18" charset="0"/>
              </a:rPr>
              <a:t>Ejemplo:</a:t>
            </a: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Times New Roman" pitchFamily="18" charset="0"/>
              <a:ea typeface="Arial Unicode MS"/>
              <a:cs typeface="Times New Roman" pitchFamily="18" charset="0"/>
            </a:endParaRPr>
          </a:p>
        </p:txBody>
      </p:sp>
      <p:sp>
        <p:nvSpPr>
          <p:cNvPr id="9" name="Text Box 5">
            <a:extLst>
              <a:ext uri="{FF2B5EF4-FFF2-40B4-BE49-F238E27FC236}">
                <a16:creationId xmlns:a16="http://schemas.microsoft.com/office/drawing/2014/main" xmlns="" id="{0537A3A8-DAE0-4253-A33E-44584AE5E947}"/>
              </a:ext>
            </a:extLst>
          </p:cNvPr>
          <p:cNvSpPr txBox="1">
            <a:spLocks noChangeArrowheads="1"/>
          </p:cNvSpPr>
          <p:nvPr/>
        </p:nvSpPr>
        <p:spPr bwMode="auto">
          <a:xfrm>
            <a:off x="1260573" y="1643601"/>
            <a:ext cx="6673751" cy="1323439"/>
          </a:xfrm>
          <a:prstGeom prst="rect">
            <a:avLst/>
          </a:prstGeom>
          <a:solidFill>
            <a:srgbClr val="FFC000"/>
          </a:solidFill>
          <a:ln w="22225">
            <a:solidFill>
              <a:sysClr val="windowText" lastClr="000000"/>
            </a:solidFill>
            <a:miter lim="800000"/>
            <a:headEnd/>
            <a:tailEnd/>
          </a:ln>
          <a:scene3d>
            <a:camera prst="orthographicFront"/>
            <a:lightRig rig="threePt" dir="t"/>
          </a:scene3d>
          <a:sp3d>
            <a:bevelT w="165100" prst="coolSlant"/>
            <a:bevelB/>
          </a:sp3d>
        </p:spPr>
        <p:txBody>
          <a:bodyPr wrap="square">
            <a:spAutoFit/>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s-MX" sz="800" b="0" i="0" u="none" strike="noStrike" kern="1200" cap="none" spc="0" normalizeH="0" baseline="0" noProof="0" dirty="0">
              <a:ln>
                <a:noFill/>
              </a:ln>
              <a:solidFill>
                <a:prstClr val="black"/>
              </a:solidFill>
              <a:effectLst/>
              <a:uLnTx/>
              <a:uFillTx/>
              <a:latin typeface="Arial" charset="0"/>
              <a:ea typeface="+mn-ea"/>
              <a:cs typeface="Arial" panose="020B0604020202020204" pitchFamily="34" charset="0"/>
            </a:endParaRPr>
          </a:p>
          <a:p>
            <a:pPr lvl="0" fontAlgn="base">
              <a:spcBef>
                <a:spcPct val="0"/>
              </a:spcBef>
              <a:spcAft>
                <a:spcPct val="0"/>
              </a:spcAft>
              <a:buClrTx/>
              <a:defRPr/>
            </a:pPr>
            <a:r>
              <a:rPr kumimoji="0" lang="en-US" sz="16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rPr>
              <a:t>SELECT </a:t>
            </a:r>
            <a:r>
              <a:rPr kumimoji="0" lang="en-US" sz="1600" b="1" i="0" u="none" strike="noStrike" kern="1200" cap="none" spc="0" normalizeH="0" baseline="0" noProof="0" dirty="0" err="1">
                <a:ln>
                  <a:noFill/>
                </a:ln>
                <a:solidFill>
                  <a:srgbClr val="DA1000"/>
                </a:solidFill>
                <a:effectLst/>
                <a:uLnTx/>
                <a:uFillTx/>
                <a:latin typeface="Calibri"/>
                <a:ea typeface="+mn-ea"/>
                <a:cs typeface="Arial" panose="020B0604020202020204" pitchFamily="34" charset="0"/>
              </a:rPr>
              <a:t>department_id</a:t>
            </a:r>
            <a:r>
              <a:rPr kumimoji="0" lang="en-US" sz="16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rPr>
              <a:t>,  </a:t>
            </a:r>
            <a:r>
              <a:rPr kumimoji="0" lang="en-US" sz="1600" b="1" i="0" u="none" strike="noStrike" kern="1200" cap="none" spc="0" normalizeH="0" baseline="0" noProof="0" dirty="0" err="1">
                <a:ln>
                  <a:noFill/>
                </a:ln>
                <a:solidFill>
                  <a:srgbClr val="0000DA"/>
                </a:solidFill>
                <a:effectLst/>
                <a:uLnTx/>
                <a:uFillTx/>
                <a:latin typeface="Calibri"/>
                <a:ea typeface="+mn-ea"/>
                <a:cs typeface="Arial" panose="020B0604020202020204" pitchFamily="34" charset="0"/>
              </a:rPr>
              <a:t>job_id</a:t>
            </a:r>
            <a:r>
              <a:rPr kumimoji="0" lang="en-US" sz="16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rPr>
              <a:t>, ROUND(AVG(salary</a:t>
            </a:r>
            <a:r>
              <a:rPr lang="en-US" sz="1600" b="1" kern="1200" dirty="0">
                <a:solidFill>
                  <a:prstClr val="black"/>
                </a:solidFill>
                <a:latin typeface="Calibri"/>
                <a:ea typeface="+mn-ea"/>
                <a:cs typeface="Arial" panose="020B0604020202020204" pitchFamily="34" charset="0"/>
              </a:rPr>
              <a:t>)) "SALARIO PROMEDIO"</a:t>
            </a:r>
            <a:endParaRPr kumimoji="0" lang="en-US" sz="16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endParaRPr>
          </a:p>
          <a:p>
            <a:pPr marL="0" marR="0" lvl="0" indent="0" defTabSz="91440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rPr>
              <a:t> FROM employees</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rPr>
              <a:t>GROUP BY </a:t>
            </a:r>
            <a:r>
              <a:rPr kumimoji="0" lang="en-US" sz="1600" b="1" i="0" u="none" strike="noStrike" kern="1200" cap="none" spc="0" normalizeH="0" baseline="0" noProof="0" dirty="0" err="1">
                <a:ln>
                  <a:noFill/>
                </a:ln>
                <a:solidFill>
                  <a:srgbClr val="DA1000"/>
                </a:solidFill>
                <a:effectLst/>
                <a:uLnTx/>
                <a:uFillTx/>
                <a:latin typeface="Calibri"/>
                <a:ea typeface="+mn-ea"/>
                <a:cs typeface="Arial" panose="020B0604020202020204" pitchFamily="34" charset="0"/>
              </a:rPr>
              <a:t>department_id</a:t>
            </a:r>
            <a:r>
              <a:rPr kumimoji="0" lang="en-US" sz="16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rPr>
              <a:t>, </a:t>
            </a:r>
            <a:r>
              <a:rPr kumimoji="0" lang="en-US" sz="1600" b="1" i="0" u="none" strike="noStrike" kern="1200" cap="none" spc="0" normalizeH="0" baseline="0" noProof="0" dirty="0" err="1">
                <a:ln>
                  <a:noFill/>
                </a:ln>
                <a:solidFill>
                  <a:srgbClr val="0000DA"/>
                </a:solidFill>
                <a:effectLst/>
                <a:uLnTx/>
                <a:uFillTx/>
                <a:latin typeface="Calibri"/>
                <a:ea typeface="+mn-ea"/>
                <a:cs typeface="Arial" panose="020B0604020202020204" pitchFamily="34" charset="0"/>
              </a:rPr>
              <a:t>job_id</a:t>
            </a:r>
            <a:endParaRPr kumimoji="0" lang="en-US" sz="1600" b="1" i="0" u="none" strike="noStrike" kern="1200" cap="none" spc="0" normalizeH="0" baseline="0" noProof="0" dirty="0">
              <a:ln>
                <a:noFill/>
              </a:ln>
              <a:solidFill>
                <a:srgbClr val="0000DA"/>
              </a:solidFill>
              <a:effectLst/>
              <a:uLnTx/>
              <a:uFillTx/>
              <a:latin typeface="Calibri"/>
              <a:ea typeface="+mn-ea"/>
              <a:cs typeface="Arial" panose="020B0604020202020204" pitchFamily="34" charset="0"/>
            </a:endParaRPr>
          </a:p>
          <a:p>
            <a:pPr marL="0" marR="0" lvl="0" indent="0" defTabSz="91440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rPr>
              <a:t>ORDER BY </a:t>
            </a:r>
            <a:r>
              <a:rPr kumimoji="0" lang="en-US" sz="1600" b="1" i="0" u="none" strike="noStrike" kern="1200" cap="none" spc="0" normalizeH="0" baseline="0" noProof="0" dirty="0" err="1">
                <a:ln>
                  <a:noFill/>
                </a:ln>
                <a:solidFill>
                  <a:srgbClr val="DA1000"/>
                </a:solidFill>
                <a:effectLst/>
                <a:uLnTx/>
                <a:uFillTx/>
                <a:latin typeface="Calibri"/>
                <a:ea typeface="+mn-ea"/>
                <a:cs typeface="Arial" panose="020B0604020202020204" pitchFamily="34" charset="0"/>
              </a:rPr>
              <a:t>department_id</a:t>
            </a:r>
            <a:r>
              <a:rPr kumimoji="0" lang="en-US" sz="16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rPr>
              <a:t>, </a:t>
            </a:r>
            <a:r>
              <a:rPr kumimoji="0" lang="en-US" sz="1600" b="1" i="0" u="none" strike="noStrike" kern="1200" cap="none" spc="0" normalizeH="0" baseline="0" noProof="0" dirty="0" err="1">
                <a:ln>
                  <a:noFill/>
                </a:ln>
                <a:solidFill>
                  <a:srgbClr val="0000DA"/>
                </a:solidFill>
                <a:effectLst/>
                <a:uLnTx/>
                <a:uFillTx/>
                <a:latin typeface="Calibri"/>
                <a:ea typeface="+mn-ea"/>
                <a:cs typeface="Arial" panose="020B0604020202020204" pitchFamily="34" charset="0"/>
              </a:rPr>
              <a:t>job_id</a:t>
            </a:r>
            <a:r>
              <a:rPr kumimoji="0" lang="en-US" sz="16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rPr>
              <a:t>;</a:t>
            </a:r>
          </a:p>
          <a:p>
            <a:pPr marL="0" marR="0" lvl="0" indent="0" defTabSz="914400" eaLnBrk="1" fontAlgn="base" latinLnBrk="0" hangingPunct="1">
              <a:lnSpc>
                <a:spcPct val="100000"/>
              </a:lnSpc>
              <a:spcBef>
                <a:spcPct val="0"/>
              </a:spcBef>
              <a:spcAft>
                <a:spcPct val="0"/>
              </a:spcAft>
              <a:buClrTx/>
              <a:buSzTx/>
              <a:buFontTx/>
              <a:buNone/>
              <a:tabLst/>
              <a:defRPr/>
            </a:pPr>
            <a:endParaRPr kumimoji="0" lang="es-MX" sz="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pic>
        <p:nvPicPr>
          <p:cNvPr id="4" name="Imagen 3">
            <a:extLst>
              <a:ext uri="{FF2B5EF4-FFF2-40B4-BE49-F238E27FC236}">
                <a16:creationId xmlns:a16="http://schemas.microsoft.com/office/drawing/2014/main" xmlns="" id="{23E7C9EE-68CE-4B62-9EEA-AAE358925059}"/>
              </a:ext>
            </a:extLst>
          </p:cNvPr>
          <p:cNvPicPr>
            <a:picLocks noChangeAspect="1"/>
          </p:cNvPicPr>
          <p:nvPr/>
        </p:nvPicPr>
        <p:blipFill>
          <a:blip r:embed="rId3"/>
          <a:stretch>
            <a:fillRect/>
          </a:stretch>
        </p:blipFill>
        <p:spPr>
          <a:xfrm>
            <a:off x="2969001" y="3019959"/>
            <a:ext cx="3010604" cy="3711347"/>
          </a:xfrm>
          <a:prstGeom prst="rect">
            <a:avLst/>
          </a:prstGeom>
        </p:spPr>
      </p:pic>
    </p:spTree>
    <p:extLst>
      <p:ext uri="{BB962C8B-B14F-4D97-AF65-F5344CB8AC3E}">
        <p14:creationId xmlns:p14="http://schemas.microsoft.com/office/powerpoint/2010/main" val="12583834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a 6">
            <a:extLst>
              <a:ext uri="{FF2B5EF4-FFF2-40B4-BE49-F238E27FC236}">
                <a16:creationId xmlns:a16="http://schemas.microsoft.com/office/drawing/2014/main" xmlns="" id="{FB9E9EC4-1442-454F-96A7-8DBD75B3E084}"/>
              </a:ext>
            </a:extLst>
          </p:cNvPr>
          <p:cNvGraphicFramePr>
            <a:graphicFrameLocks noGrp="1"/>
          </p:cNvGraphicFramePr>
          <p:nvPr/>
        </p:nvGraphicFramePr>
        <p:xfrm>
          <a:off x="428622" y="1668467"/>
          <a:ext cx="8315325" cy="3939090"/>
        </p:xfrm>
        <a:graphic>
          <a:graphicData uri="http://schemas.openxmlformats.org/drawingml/2006/table">
            <a:tbl>
              <a:tblPr firstRow="1" bandRow="1">
                <a:tableStyleId>{073A0DAA-6AF3-43AB-8588-CEC1D06C72B9}</a:tableStyleId>
              </a:tblPr>
              <a:tblGrid>
                <a:gridCol w="1457328">
                  <a:extLst>
                    <a:ext uri="{9D8B030D-6E8A-4147-A177-3AD203B41FA5}">
                      <a16:colId xmlns:a16="http://schemas.microsoft.com/office/drawing/2014/main" xmlns="" val="447460705"/>
                    </a:ext>
                  </a:extLst>
                </a:gridCol>
                <a:gridCol w="2928935">
                  <a:extLst>
                    <a:ext uri="{9D8B030D-6E8A-4147-A177-3AD203B41FA5}">
                      <a16:colId xmlns:a16="http://schemas.microsoft.com/office/drawing/2014/main" xmlns="" val="745656918"/>
                    </a:ext>
                  </a:extLst>
                </a:gridCol>
                <a:gridCol w="3929062">
                  <a:extLst>
                    <a:ext uri="{9D8B030D-6E8A-4147-A177-3AD203B41FA5}">
                      <a16:colId xmlns:a16="http://schemas.microsoft.com/office/drawing/2014/main" xmlns="" val="4006272735"/>
                    </a:ext>
                  </a:extLst>
                </a:gridCol>
              </a:tblGrid>
              <a:tr h="1205362">
                <a:tc>
                  <a:txBody>
                    <a:bodyPr/>
                    <a:lstStyle/>
                    <a:p>
                      <a:pPr algn="ctr"/>
                      <a:r>
                        <a:rPr kumimoji="0" lang="es-ES_tradnl" sz="1800" b="1" i="0" u="none" strike="noStrike" kern="0" cap="none" spc="0" normalizeH="0" baseline="0" noProof="0" dirty="0">
                          <a:ln>
                            <a:noFill/>
                          </a:ln>
                          <a:solidFill>
                            <a:srgbClr val="FFFFFF"/>
                          </a:solidFill>
                          <a:effectLst/>
                          <a:uLnTx/>
                          <a:uFillTx/>
                          <a:latin typeface="Calibri" panose="020F0502020204030204" pitchFamily="34" charset="0"/>
                          <a:ea typeface="Roboto" panose="02000000000000000000" pitchFamily="2" charset="0"/>
                          <a:cs typeface="Calibri" panose="020F0502020204030204" pitchFamily="34" charset="0"/>
                          <a:sym typeface="Arial"/>
                        </a:rPr>
                        <a:t>Experiencia</a:t>
                      </a:r>
                      <a:endParaRPr lang="es-CL" dirty="0"/>
                    </a:p>
                  </a:txBody>
                  <a:tcPr anchor="ctr"/>
                </a:tc>
                <a:tc>
                  <a:txBody>
                    <a:bodyPr/>
                    <a:lstStyle/>
                    <a:p>
                      <a:pPr algn="ctr"/>
                      <a:r>
                        <a:rPr kumimoji="0" lang="es-ES_tradnl" sz="1800" b="1" i="0" u="none" strike="noStrike" kern="0" cap="none" spc="0" normalizeH="0" baseline="0" noProof="0" dirty="0">
                          <a:ln>
                            <a:noFill/>
                          </a:ln>
                          <a:solidFill>
                            <a:srgbClr val="FFFFFF"/>
                          </a:solidFill>
                          <a:effectLst/>
                          <a:uLnTx/>
                          <a:uFillTx/>
                          <a:latin typeface="Calibri" panose="020F0502020204030204" pitchFamily="34" charset="0"/>
                          <a:ea typeface="Roboto" panose="02000000000000000000" pitchFamily="2" charset="0"/>
                          <a:cs typeface="Calibri" panose="020F0502020204030204" pitchFamily="34" charset="0"/>
                          <a:sym typeface="Arial"/>
                        </a:rPr>
                        <a:t>Nombre</a:t>
                      </a:r>
                      <a:endParaRPr lang="es-CL" dirty="0"/>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s-CL" sz="1800" b="1" i="0" u="none" strike="noStrike" kern="0" cap="none" spc="0" normalizeH="0" baseline="0" noProof="0" dirty="0">
                          <a:ln>
                            <a:noFill/>
                          </a:ln>
                          <a:solidFill>
                            <a:srgbClr val="FFFFFF"/>
                          </a:solidFill>
                          <a:effectLst/>
                          <a:uLnTx/>
                          <a:uFillTx/>
                          <a:latin typeface="Calibri" panose="020F0502020204030204" pitchFamily="34" charset="0"/>
                          <a:ea typeface="Roboto" panose="02000000000000000000" pitchFamily="2" charset="0"/>
                          <a:cs typeface="Calibri" panose="020F0502020204030204" pitchFamily="34" charset="0"/>
                          <a:sym typeface="Arial"/>
                        </a:rPr>
                        <a:t>Unidad de Competencia Especialidad – Nivel de la Competencia de Empleabilidad</a:t>
                      </a:r>
                      <a:endParaRPr lang="es-CL" dirty="0"/>
                    </a:p>
                  </a:txBody>
                  <a:tcPr anchor="ctr"/>
                </a:tc>
                <a:extLst>
                  <a:ext uri="{0D108BD9-81ED-4DB2-BD59-A6C34878D82A}">
                    <a16:rowId xmlns:a16="http://schemas.microsoft.com/office/drawing/2014/main" xmlns="" val="1379131601"/>
                  </a:ext>
                </a:extLst>
              </a:tr>
              <a:tr h="722048">
                <a:tc rowSpan="2">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s-ES_tradnl" sz="1800" b="0" i="0" u="none" strike="noStrike" kern="0" cap="none" spc="0" normalizeH="0" baseline="0" noProof="0" dirty="0" err="1">
                          <a:ln>
                            <a:noFill/>
                          </a:ln>
                          <a:solidFill>
                            <a:srgbClr val="172740"/>
                          </a:solidFill>
                          <a:effectLst/>
                          <a:uLnTx/>
                          <a:uFillTx/>
                          <a:latin typeface="Calibri" panose="020F0502020204030204" pitchFamily="34" charset="0"/>
                          <a:ea typeface="Roboto" panose="02000000000000000000" pitchFamily="2" charset="0"/>
                          <a:cs typeface="Calibri" panose="020F0502020204030204" pitchFamily="34" charset="0"/>
                          <a:sym typeface="Arial"/>
                        </a:rPr>
                        <a:t>Nº</a:t>
                      </a:r>
                      <a:r>
                        <a:rPr kumimoji="0" lang="es-ES_tradnl" sz="1800" b="0" i="0" u="none" strike="noStrike" kern="0" cap="none" spc="0" normalizeH="0" baseline="0" noProof="0" dirty="0">
                          <a:ln>
                            <a:noFill/>
                          </a:ln>
                          <a:solidFill>
                            <a:srgbClr val="172740"/>
                          </a:solidFill>
                          <a:effectLst/>
                          <a:uLnTx/>
                          <a:uFillTx/>
                          <a:latin typeface="Calibri" panose="020F0502020204030204" pitchFamily="34" charset="0"/>
                          <a:ea typeface="Roboto" panose="02000000000000000000" pitchFamily="2" charset="0"/>
                          <a:cs typeface="Calibri" panose="020F0502020204030204" pitchFamily="34" charset="0"/>
                          <a:sym typeface="Arial"/>
                        </a:rPr>
                        <a:t> 2</a:t>
                      </a:r>
                    </a:p>
                    <a:p>
                      <a:endParaRPr lang="es-CL" dirty="0"/>
                    </a:p>
                  </a:txBody>
                  <a:tcPr anchor="ctr"/>
                </a:tc>
                <a:tc rowSpan="2">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kumimoji="0" lang="es-CL" sz="1800" b="0" i="0" u="none" strike="noStrike" kern="0" cap="none" spc="0" normalizeH="0" baseline="0" noProof="0" dirty="0">
                          <a:ln>
                            <a:noFill/>
                          </a:ln>
                          <a:solidFill>
                            <a:srgbClr val="172740"/>
                          </a:solidFill>
                          <a:effectLst/>
                          <a:uLnTx/>
                          <a:uFillTx/>
                          <a:latin typeface="Calibri" panose="020F0502020204030204" pitchFamily="34" charset="0"/>
                          <a:ea typeface="Roboto" panose="02000000000000000000" pitchFamily="2" charset="0"/>
                          <a:cs typeface="Calibri" panose="020F0502020204030204" pitchFamily="34" charset="0"/>
                          <a:sym typeface="Arial"/>
                        </a:rPr>
                        <a:t>Construyendo sentencias complejas  de recuperación  y manipulación de datos</a:t>
                      </a:r>
                      <a:endParaRPr lang="es-CL" dirty="0"/>
                    </a:p>
                  </a:txBody>
                  <a:tcPr anchor="ctr"/>
                </a:tc>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kumimoji="0" lang="es-CL" sz="1800" b="0" i="0" u="none" strike="noStrike" kern="0" cap="none" spc="0" normalizeH="0" baseline="0" noProof="0" dirty="0">
                          <a:ln>
                            <a:noFill/>
                          </a:ln>
                          <a:solidFill>
                            <a:srgbClr val="172740"/>
                          </a:solidFill>
                          <a:effectLst/>
                          <a:uLnTx/>
                          <a:uFillTx/>
                          <a:latin typeface="Calibri" panose="020F0502020204030204" pitchFamily="34" charset="0"/>
                          <a:ea typeface="+mn-ea"/>
                          <a:cs typeface="Calibri" panose="020F0502020204030204" pitchFamily="34" charset="0"/>
                          <a:sym typeface="Arial"/>
                        </a:rPr>
                        <a:t>Desarrolla operaciones sobre la base de datos que permitan la obtención, actualización, inserción y eliminación de información estableciendo una conexión con una base de datos para cumplir con los requerimientos de la organización.</a:t>
                      </a:r>
                      <a:endParaRPr lang="es-CL" dirty="0"/>
                    </a:p>
                  </a:txBody>
                  <a:tcPr anchor="ctr"/>
                </a:tc>
                <a:extLst>
                  <a:ext uri="{0D108BD9-81ED-4DB2-BD59-A6C34878D82A}">
                    <a16:rowId xmlns:a16="http://schemas.microsoft.com/office/drawing/2014/main" xmlns="" val="3941631869"/>
                  </a:ext>
                </a:extLst>
              </a:tr>
              <a:tr h="722048">
                <a:tc vMerge="1">
                  <a:txBody>
                    <a:bodyPr/>
                    <a:lstStyle/>
                    <a:p>
                      <a:endParaRPr lang="es-CL" dirty="0"/>
                    </a:p>
                  </a:txBody>
                  <a:tcPr anchor="ctr"/>
                </a:tc>
                <a:tc vMerge="1">
                  <a:txBody>
                    <a:bodyPr/>
                    <a:lstStyle/>
                    <a:p>
                      <a:endParaRPr lang="es-CL" dirty="0"/>
                    </a:p>
                  </a:txBody>
                  <a:tcPr anchor="ctr"/>
                </a:tc>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s-MX" sz="1800" dirty="0">
                          <a:effectLst/>
                          <a:latin typeface="Calibri" panose="020F0502020204030204" pitchFamily="34" charset="0"/>
                          <a:ea typeface="Calibri" panose="020F0502020204030204" pitchFamily="34" charset="0"/>
                        </a:rPr>
                        <a:t>Resolución de Problemas (N1)</a:t>
                      </a:r>
                      <a:endParaRPr lang="es-CL" sz="1800" dirty="0"/>
                    </a:p>
                  </a:txBody>
                  <a:tcPr anchor="ctr"/>
                </a:tc>
                <a:extLst>
                  <a:ext uri="{0D108BD9-81ED-4DB2-BD59-A6C34878D82A}">
                    <a16:rowId xmlns:a16="http://schemas.microsoft.com/office/drawing/2014/main" xmlns="" val="2871679439"/>
                  </a:ext>
                </a:extLst>
              </a:tr>
            </a:tbl>
          </a:graphicData>
        </a:graphic>
      </p:graphicFrame>
      <p:sp>
        <p:nvSpPr>
          <p:cNvPr id="11" name="Título 1">
            <a:extLst>
              <a:ext uri="{FF2B5EF4-FFF2-40B4-BE49-F238E27FC236}">
                <a16:creationId xmlns:a16="http://schemas.microsoft.com/office/drawing/2014/main" xmlns="" id="{7573328E-BCD9-4056-AEDD-0C97FCE1A1DC}"/>
              </a:ext>
            </a:extLst>
          </p:cNvPr>
          <p:cNvSpPr>
            <a:spLocks noGrp="1"/>
          </p:cNvSpPr>
          <p:nvPr>
            <p:ph type="title"/>
          </p:nvPr>
        </p:nvSpPr>
        <p:spPr>
          <a:xfrm>
            <a:off x="1606532" y="229658"/>
            <a:ext cx="4594244" cy="813000"/>
          </a:xfrm>
        </p:spPr>
        <p:txBody>
          <a:bodyPr/>
          <a:lstStyle/>
          <a:p>
            <a:r>
              <a:rPr lang="es-ES_tradnl" b="1" dirty="0"/>
              <a:t>Experiencia de Aprendizaje</a:t>
            </a:r>
            <a:br>
              <a:rPr lang="es-ES_tradnl" b="1" dirty="0"/>
            </a:br>
            <a:r>
              <a:rPr lang="es-ES_tradnl" b="1" dirty="0"/>
              <a:t>y Competencia Asociada</a:t>
            </a:r>
          </a:p>
        </p:txBody>
      </p:sp>
    </p:spTree>
    <p:extLst>
      <p:ext uri="{BB962C8B-B14F-4D97-AF65-F5344CB8AC3E}">
        <p14:creationId xmlns:p14="http://schemas.microsoft.com/office/powerpoint/2010/main" val="42123066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xmlns="" id="{532F8F7C-62F6-AB45-8C6F-954F7E1DBD86}"/>
              </a:ext>
            </a:extLst>
          </p:cNvPr>
          <p:cNvSpPr>
            <a:spLocks noGrp="1"/>
          </p:cNvSpPr>
          <p:nvPr>
            <p:ph type="title"/>
          </p:nvPr>
        </p:nvSpPr>
        <p:spPr>
          <a:xfrm>
            <a:off x="1626671" y="212725"/>
            <a:ext cx="4469329" cy="813000"/>
          </a:xfrm>
        </p:spPr>
        <p:txBody>
          <a:bodyPr/>
          <a:lstStyle/>
          <a:p>
            <a:pPr lvl="0" defTabSz="457200">
              <a:defRPr/>
            </a:pPr>
            <a:r>
              <a:rPr lang="es-CL" sz="2800" b="1" dirty="0">
                <a:solidFill>
                  <a:prstClr val="white"/>
                </a:solidFill>
                <a:latin typeface="Calibri"/>
              </a:rPr>
              <a:t>Consultas erróneas al utilizar Funciones de Grupo</a:t>
            </a:r>
          </a:p>
        </p:txBody>
      </p:sp>
      <p:sp>
        <p:nvSpPr>
          <p:cNvPr id="18" name="Rectangle 3">
            <a:extLst>
              <a:ext uri="{FF2B5EF4-FFF2-40B4-BE49-F238E27FC236}">
                <a16:creationId xmlns:a16="http://schemas.microsoft.com/office/drawing/2014/main" xmlns="" id="{04846AB5-F7E2-4569-A6EB-3247D03DD44D}"/>
              </a:ext>
            </a:extLst>
          </p:cNvPr>
          <p:cNvSpPr txBox="1">
            <a:spLocks noChangeArrowheads="1"/>
          </p:cNvSpPr>
          <p:nvPr/>
        </p:nvSpPr>
        <p:spPr bwMode="auto">
          <a:xfrm>
            <a:off x="611560" y="1412776"/>
            <a:ext cx="8459787" cy="360362"/>
          </a:xfrm>
          <a:prstGeom prst="rect">
            <a:avLst/>
          </a:prstGeom>
          <a:noFill/>
          <a:ln w="9525">
            <a:noFill/>
            <a:miter lim="800000"/>
            <a:headEnd/>
            <a:tailEnd/>
          </a:ln>
        </p:spPr>
        <p:txBody>
          <a:bodyPr/>
          <a:lstStyle/>
          <a:p>
            <a:pPr marL="609600" indent="-609600" algn="just" defTabSz="457200" fontAlgn="base">
              <a:lnSpc>
                <a:spcPct val="80000"/>
              </a:lnSpc>
              <a:spcBef>
                <a:spcPct val="20000"/>
              </a:spcBef>
              <a:spcAft>
                <a:spcPct val="0"/>
              </a:spcAft>
              <a:buClrTx/>
              <a:buFont typeface="Arial" charset="0"/>
              <a:buChar char="•"/>
            </a:pPr>
            <a:r>
              <a:rPr lang="es-CL" sz="2000" kern="1200" dirty="0">
                <a:solidFill>
                  <a:prstClr val="black"/>
                </a:solidFill>
                <a:latin typeface="Calibri"/>
                <a:ea typeface="Arial Unicode MS"/>
                <a:cs typeface="Times New Roman" pitchFamily="18" charset="0"/>
              </a:rPr>
              <a:t>Sentencia Errónea</a:t>
            </a: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r>
              <a:rPr lang="es-CL" sz="2000" kern="1200" dirty="0">
                <a:solidFill>
                  <a:prstClr val="black"/>
                </a:solidFill>
                <a:latin typeface="Calibri"/>
                <a:ea typeface="Arial Unicode MS"/>
                <a:cs typeface="Times New Roman" pitchFamily="18" charset="0"/>
              </a:rPr>
              <a:t>Sentencia Correcta</a:t>
            </a: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Times New Roman" pitchFamily="18" charset="0"/>
            </a:endParaRPr>
          </a:p>
        </p:txBody>
      </p:sp>
      <p:sp>
        <p:nvSpPr>
          <p:cNvPr id="19" name="Text Box 5">
            <a:extLst>
              <a:ext uri="{FF2B5EF4-FFF2-40B4-BE49-F238E27FC236}">
                <a16:creationId xmlns:a16="http://schemas.microsoft.com/office/drawing/2014/main" xmlns="" id="{4793BF53-63BD-44C6-A15D-B0E49138EE30}"/>
              </a:ext>
            </a:extLst>
          </p:cNvPr>
          <p:cNvSpPr txBox="1">
            <a:spLocks noChangeArrowheads="1"/>
          </p:cNvSpPr>
          <p:nvPr/>
        </p:nvSpPr>
        <p:spPr bwMode="auto">
          <a:xfrm>
            <a:off x="1099954" y="1732126"/>
            <a:ext cx="6496381" cy="830997"/>
          </a:xfrm>
          <a:prstGeom prst="rect">
            <a:avLst/>
          </a:prstGeom>
          <a:solidFill>
            <a:srgbClr val="FFC000"/>
          </a:solidFill>
          <a:ln w="22225">
            <a:solidFill>
              <a:sysClr val="windowText" lastClr="000000"/>
            </a:solidFill>
            <a:miter lim="800000"/>
            <a:headEnd/>
            <a:tailEnd/>
          </a:ln>
          <a:scene3d>
            <a:camera prst="orthographicFront"/>
            <a:lightRig rig="threePt" dir="t"/>
          </a:scene3d>
          <a:sp3d>
            <a:bevelT w="165100" prst="coolSlant"/>
            <a:bevelB/>
          </a:sp3d>
        </p:spPr>
        <p:txBody>
          <a:bodyPr wrap="square">
            <a:spAutoFit/>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s-MX" sz="800" b="0" i="0" u="none" strike="noStrike" kern="1200" cap="none" spc="0" normalizeH="0" baseline="0" noProof="0" dirty="0">
              <a:ln>
                <a:noFill/>
              </a:ln>
              <a:solidFill>
                <a:prstClr val="black"/>
              </a:solidFill>
              <a:effectLst/>
              <a:uLnTx/>
              <a:uFillTx/>
              <a:latin typeface="Arial" charset="0"/>
              <a:ea typeface="+mn-ea"/>
              <a:cs typeface="Arial" panose="020B0604020202020204" pitchFamily="34" charset="0"/>
            </a:endParaRPr>
          </a:p>
          <a:p>
            <a:pPr marL="0" marR="0" lvl="0" indent="0" defTabSz="91440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rPr>
              <a:t>SELECT  </a:t>
            </a:r>
            <a:r>
              <a:rPr kumimoji="0" lang="en-US" sz="1600" b="1" i="0" u="none" strike="noStrike" kern="1200" cap="none" spc="0" normalizeH="0" baseline="0" noProof="0" dirty="0">
                <a:ln>
                  <a:noFill/>
                </a:ln>
                <a:solidFill>
                  <a:srgbClr val="DA1000"/>
                </a:solidFill>
                <a:effectLst/>
                <a:uLnTx/>
                <a:uFillTx/>
                <a:latin typeface="Calibri"/>
                <a:ea typeface="+mn-ea"/>
                <a:cs typeface="Arial" panose="020B0604020202020204" pitchFamily="34" charset="0"/>
              </a:rPr>
              <a:t>department_id</a:t>
            </a:r>
            <a:r>
              <a:rPr kumimoji="0" lang="en-US" sz="16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rPr>
              <a:t>,  </a:t>
            </a:r>
            <a:r>
              <a:rPr kumimoji="0" lang="en-US" sz="1600" b="1" i="0" u="none" strike="noStrike" kern="1200" cap="none" spc="0" normalizeH="0" baseline="0" noProof="0" dirty="0">
                <a:ln>
                  <a:noFill/>
                </a:ln>
                <a:solidFill>
                  <a:srgbClr val="0000DA"/>
                </a:solidFill>
                <a:effectLst/>
                <a:uLnTx/>
                <a:uFillTx/>
                <a:latin typeface="Calibri"/>
                <a:ea typeface="+mn-ea"/>
                <a:cs typeface="Arial" panose="020B0604020202020204" pitchFamily="34" charset="0"/>
              </a:rPr>
              <a:t>COUNT(last_name)</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rPr>
              <a:t>FROM employees;</a:t>
            </a:r>
          </a:p>
          <a:p>
            <a:pPr marL="0" marR="0" lvl="0" indent="0" defTabSz="914400" eaLnBrk="1" fontAlgn="base" latinLnBrk="0" hangingPunct="1">
              <a:lnSpc>
                <a:spcPct val="100000"/>
              </a:lnSpc>
              <a:spcBef>
                <a:spcPct val="0"/>
              </a:spcBef>
              <a:spcAft>
                <a:spcPct val="0"/>
              </a:spcAft>
              <a:buClrTx/>
              <a:buSzTx/>
              <a:buFontTx/>
              <a:buNone/>
              <a:tabLst/>
              <a:defRPr/>
            </a:pPr>
            <a:endParaRPr kumimoji="0" lang="es-MX" sz="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0" name="Text Box 5">
            <a:extLst>
              <a:ext uri="{FF2B5EF4-FFF2-40B4-BE49-F238E27FC236}">
                <a16:creationId xmlns:a16="http://schemas.microsoft.com/office/drawing/2014/main" xmlns="" id="{529A25A6-8058-4607-8831-E573411A6F40}"/>
              </a:ext>
            </a:extLst>
          </p:cNvPr>
          <p:cNvSpPr txBox="1">
            <a:spLocks noChangeArrowheads="1"/>
          </p:cNvSpPr>
          <p:nvPr/>
        </p:nvSpPr>
        <p:spPr bwMode="auto">
          <a:xfrm>
            <a:off x="1099955" y="5088408"/>
            <a:ext cx="6496381" cy="1077218"/>
          </a:xfrm>
          <a:prstGeom prst="rect">
            <a:avLst/>
          </a:prstGeom>
          <a:solidFill>
            <a:srgbClr val="FFC000"/>
          </a:solidFill>
          <a:ln w="22225">
            <a:solidFill>
              <a:sysClr val="windowText" lastClr="000000"/>
            </a:solidFill>
            <a:miter lim="800000"/>
            <a:headEnd/>
            <a:tailEnd/>
          </a:ln>
          <a:scene3d>
            <a:camera prst="orthographicFront"/>
            <a:lightRig rig="threePt" dir="t"/>
          </a:scene3d>
          <a:sp3d>
            <a:bevelT w="165100" prst="coolSlant"/>
            <a:bevelB/>
          </a:sp3d>
        </p:spPr>
        <p:txBody>
          <a:bodyPr wrap="square">
            <a:spAutoFit/>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s-MX" sz="800" b="0" i="0" u="none" strike="noStrike" kern="1200" cap="none" spc="0" normalizeH="0" baseline="0" noProof="0" dirty="0">
              <a:ln>
                <a:noFill/>
              </a:ln>
              <a:solidFill>
                <a:prstClr val="black"/>
              </a:solidFill>
              <a:effectLst/>
              <a:uLnTx/>
              <a:uFillTx/>
              <a:latin typeface="Arial" charset="0"/>
              <a:ea typeface="+mn-ea"/>
              <a:cs typeface="Arial" panose="020B0604020202020204" pitchFamily="34" charset="0"/>
            </a:endParaRPr>
          </a:p>
          <a:p>
            <a:pPr marL="0" marR="0" lvl="0" indent="0" defTabSz="91440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rPr>
              <a:t>SELECT  </a:t>
            </a:r>
            <a:r>
              <a:rPr kumimoji="0" lang="en-US" sz="1600" b="1" i="0" u="none" strike="noStrike" kern="1200" cap="none" spc="0" normalizeH="0" baseline="0" noProof="0" dirty="0">
                <a:ln>
                  <a:noFill/>
                </a:ln>
                <a:solidFill>
                  <a:srgbClr val="DA1000"/>
                </a:solidFill>
                <a:effectLst/>
                <a:uLnTx/>
                <a:uFillTx/>
                <a:latin typeface="Calibri"/>
                <a:ea typeface="+mn-ea"/>
                <a:cs typeface="Arial" panose="020B0604020202020204" pitchFamily="34" charset="0"/>
              </a:rPr>
              <a:t>department_id</a:t>
            </a:r>
            <a:r>
              <a:rPr kumimoji="0" lang="en-US" sz="16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rPr>
              <a:t>,  </a:t>
            </a:r>
            <a:r>
              <a:rPr kumimoji="0" lang="en-US" sz="1600" b="1" i="0" u="none" strike="noStrike" kern="1200" cap="none" spc="0" normalizeH="0" baseline="0" noProof="0" dirty="0">
                <a:ln>
                  <a:noFill/>
                </a:ln>
                <a:solidFill>
                  <a:srgbClr val="0000DA"/>
                </a:solidFill>
                <a:effectLst/>
                <a:uLnTx/>
                <a:uFillTx/>
                <a:latin typeface="Calibri"/>
                <a:ea typeface="+mn-ea"/>
                <a:cs typeface="Arial" panose="020B0604020202020204" pitchFamily="34" charset="0"/>
              </a:rPr>
              <a:t>COUNT(last_name)</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rPr>
              <a:t>FROM employees</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DA1000"/>
                </a:solidFill>
                <a:effectLst/>
                <a:uLnTx/>
                <a:uFillTx/>
                <a:latin typeface="Calibri"/>
                <a:ea typeface="+mn-ea"/>
                <a:cs typeface="Arial" panose="020B0604020202020204" pitchFamily="34" charset="0"/>
              </a:rPr>
              <a:t>GROUP BY department_id;</a:t>
            </a:r>
          </a:p>
          <a:p>
            <a:pPr marL="0" marR="0" lvl="0" indent="0" defTabSz="914400" eaLnBrk="1" fontAlgn="base" latinLnBrk="0" hangingPunct="1">
              <a:lnSpc>
                <a:spcPct val="100000"/>
              </a:lnSpc>
              <a:spcBef>
                <a:spcPct val="0"/>
              </a:spcBef>
              <a:spcAft>
                <a:spcPct val="0"/>
              </a:spcAft>
              <a:buClrTx/>
              <a:buSzTx/>
              <a:buFontTx/>
              <a:buNone/>
              <a:tabLst/>
              <a:defRPr/>
            </a:pPr>
            <a:endParaRPr kumimoji="0" lang="es-MX" sz="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pic>
        <p:nvPicPr>
          <p:cNvPr id="2" name="Imagen 1">
            <a:extLst>
              <a:ext uri="{FF2B5EF4-FFF2-40B4-BE49-F238E27FC236}">
                <a16:creationId xmlns:a16="http://schemas.microsoft.com/office/drawing/2014/main" xmlns="" id="{4E5E0DB3-250D-44CE-B483-214DAA38D3F8}"/>
              </a:ext>
            </a:extLst>
          </p:cNvPr>
          <p:cNvPicPr>
            <a:picLocks noChangeAspect="1"/>
          </p:cNvPicPr>
          <p:nvPr/>
        </p:nvPicPr>
        <p:blipFill>
          <a:blip r:embed="rId3"/>
          <a:stretch>
            <a:fillRect/>
          </a:stretch>
        </p:blipFill>
        <p:spPr>
          <a:xfrm>
            <a:off x="2147297" y="2647674"/>
            <a:ext cx="4937510" cy="1955856"/>
          </a:xfrm>
          <a:prstGeom prst="rect">
            <a:avLst/>
          </a:prstGeom>
        </p:spPr>
      </p:pic>
    </p:spTree>
    <p:extLst>
      <p:ext uri="{BB962C8B-B14F-4D97-AF65-F5344CB8AC3E}">
        <p14:creationId xmlns:p14="http://schemas.microsoft.com/office/powerpoint/2010/main" val="30825043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xmlns="" id="{532F8F7C-62F6-AB45-8C6F-954F7E1DBD86}"/>
              </a:ext>
            </a:extLst>
          </p:cNvPr>
          <p:cNvSpPr>
            <a:spLocks noGrp="1"/>
          </p:cNvSpPr>
          <p:nvPr>
            <p:ph type="title"/>
          </p:nvPr>
        </p:nvSpPr>
        <p:spPr>
          <a:xfrm>
            <a:off x="1626671" y="212725"/>
            <a:ext cx="4469329" cy="813000"/>
          </a:xfrm>
        </p:spPr>
        <p:txBody>
          <a:bodyPr/>
          <a:lstStyle/>
          <a:p>
            <a:pPr lvl="0" defTabSz="457200">
              <a:defRPr/>
            </a:pPr>
            <a:r>
              <a:rPr lang="es-CL" sz="2800" b="1" dirty="0">
                <a:solidFill>
                  <a:prstClr val="white"/>
                </a:solidFill>
                <a:latin typeface="Calibri"/>
              </a:rPr>
              <a:t>Consultas erróneas al utilizar Funciones de Grupo</a:t>
            </a:r>
          </a:p>
        </p:txBody>
      </p:sp>
      <p:sp>
        <p:nvSpPr>
          <p:cNvPr id="14" name="Rectangle 3">
            <a:extLst>
              <a:ext uri="{FF2B5EF4-FFF2-40B4-BE49-F238E27FC236}">
                <a16:creationId xmlns:a16="http://schemas.microsoft.com/office/drawing/2014/main" xmlns="" id="{469F4980-CC99-4011-A7AD-25242C9C6F3D}"/>
              </a:ext>
            </a:extLst>
          </p:cNvPr>
          <p:cNvSpPr txBox="1">
            <a:spLocks noChangeArrowheads="1"/>
          </p:cNvSpPr>
          <p:nvPr/>
        </p:nvSpPr>
        <p:spPr bwMode="auto">
          <a:xfrm>
            <a:off x="607705" y="1340768"/>
            <a:ext cx="8459787" cy="360362"/>
          </a:xfrm>
          <a:prstGeom prst="rect">
            <a:avLst/>
          </a:prstGeom>
          <a:noFill/>
          <a:ln w="9525">
            <a:noFill/>
            <a:miter lim="800000"/>
            <a:headEnd/>
            <a:tailEnd/>
          </a:ln>
        </p:spPr>
        <p:txBody>
          <a:bodyPr/>
          <a:lstStyle/>
          <a:p>
            <a:pPr marL="609600" indent="-609600" algn="just" defTabSz="457200" fontAlgn="base">
              <a:lnSpc>
                <a:spcPct val="80000"/>
              </a:lnSpc>
              <a:spcBef>
                <a:spcPct val="20000"/>
              </a:spcBef>
              <a:spcAft>
                <a:spcPct val="0"/>
              </a:spcAft>
              <a:buClrTx/>
              <a:buFont typeface="Arial" charset="0"/>
              <a:buChar char="•"/>
            </a:pPr>
            <a:r>
              <a:rPr lang="es-CL" sz="2000" kern="1200" dirty="0">
                <a:solidFill>
                  <a:prstClr val="black"/>
                </a:solidFill>
                <a:latin typeface="Calibri"/>
                <a:ea typeface="Arial Unicode MS"/>
                <a:cs typeface="Times New Roman" pitchFamily="18" charset="0"/>
              </a:rPr>
              <a:t>Sentencia Errónea</a:t>
            </a: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endParaRPr lang="es-CL" sz="16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r>
              <a:rPr lang="es-CL" sz="2000" kern="1200" dirty="0">
                <a:solidFill>
                  <a:prstClr val="black"/>
                </a:solidFill>
                <a:latin typeface="Calibri"/>
                <a:ea typeface="Arial Unicode MS"/>
                <a:cs typeface="Times New Roman" pitchFamily="18" charset="0"/>
              </a:rPr>
              <a:t>Sentencia Correcta</a:t>
            </a: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Times New Roman" pitchFamily="18" charset="0"/>
            </a:endParaRPr>
          </a:p>
        </p:txBody>
      </p:sp>
      <p:sp>
        <p:nvSpPr>
          <p:cNvPr id="15" name="Text Box 5">
            <a:extLst>
              <a:ext uri="{FF2B5EF4-FFF2-40B4-BE49-F238E27FC236}">
                <a16:creationId xmlns:a16="http://schemas.microsoft.com/office/drawing/2014/main" xmlns="" id="{90FF78C0-3917-4674-A66D-9DAFE6D5AE64}"/>
              </a:ext>
            </a:extLst>
          </p:cNvPr>
          <p:cNvSpPr txBox="1">
            <a:spLocks noChangeArrowheads="1"/>
          </p:cNvSpPr>
          <p:nvPr/>
        </p:nvSpPr>
        <p:spPr bwMode="auto">
          <a:xfrm>
            <a:off x="1260930" y="1704032"/>
            <a:ext cx="6496379" cy="1077218"/>
          </a:xfrm>
          <a:prstGeom prst="rect">
            <a:avLst/>
          </a:prstGeom>
          <a:solidFill>
            <a:srgbClr val="FFC000"/>
          </a:solidFill>
          <a:ln w="22225">
            <a:solidFill>
              <a:sysClr val="windowText" lastClr="000000"/>
            </a:solidFill>
            <a:miter lim="800000"/>
            <a:headEnd/>
            <a:tailEnd/>
          </a:ln>
          <a:scene3d>
            <a:camera prst="orthographicFront"/>
            <a:lightRig rig="threePt" dir="t"/>
          </a:scene3d>
          <a:sp3d>
            <a:bevelT w="165100" prst="coolSlant"/>
            <a:bevelB/>
          </a:sp3d>
        </p:spPr>
        <p:txBody>
          <a:bodyPr>
            <a:spAutoFit/>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s-MX" sz="800" b="0" i="0" u="none" strike="noStrike" kern="1200" cap="none" spc="0" normalizeH="0" baseline="0" noProof="0" dirty="0">
              <a:ln>
                <a:noFill/>
              </a:ln>
              <a:solidFill>
                <a:prstClr val="black"/>
              </a:solidFill>
              <a:effectLst/>
              <a:uLnTx/>
              <a:uFillTx/>
              <a:latin typeface="Arial" charset="0"/>
              <a:ea typeface="+mn-ea"/>
              <a:cs typeface="Arial" panose="020B0604020202020204" pitchFamily="34" charset="0"/>
            </a:endParaRPr>
          </a:p>
          <a:p>
            <a:pPr marL="0" marR="0" lvl="0" indent="0" defTabSz="91440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rPr>
              <a:t>SELECT  </a:t>
            </a:r>
            <a:r>
              <a:rPr kumimoji="0" lang="en-US" sz="1600" b="1" i="0" u="none" strike="noStrike" kern="1200" cap="none" spc="0" normalizeH="0" baseline="0" noProof="0" dirty="0" err="1">
                <a:ln>
                  <a:noFill/>
                </a:ln>
                <a:solidFill>
                  <a:srgbClr val="DA1000"/>
                </a:solidFill>
                <a:effectLst/>
                <a:uLnTx/>
                <a:uFillTx/>
                <a:latin typeface="Calibri"/>
                <a:ea typeface="+mn-ea"/>
                <a:cs typeface="Arial" panose="020B0604020202020204" pitchFamily="34" charset="0"/>
              </a:rPr>
              <a:t>department_id</a:t>
            </a:r>
            <a:r>
              <a:rPr kumimoji="0" lang="en-US" sz="16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rPr>
              <a:t>,  </a:t>
            </a:r>
            <a:r>
              <a:rPr kumimoji="0" lang="en-US" sz="1600" b="1" i="0" u="none" strike="noStrike" kern="1200" cap="none" spc="0" normalizeH="0" baseline="0" noProof="0" dirty="0" err="1">
                <a:ln>
                  <a:noFill/>
                </a:ln>
                <a:solidFill>
                  <a:prstClr val="black"/>
                </a:solidFill>
                <a:effectLst/>
                <a:uLnTx/>
                <a:uFillTx/>
                <a:latin typeface="Calibri"/>
                <a:ea typeface="+mn-ea"/>
                <a:cs typeface="Arial" panose="020B0604020202020204" pitchFamily="34" charset="0"/>
              </a:rPr>
              <a:t>job_id</a:t>
            </a:r>
            <a:r>
              <a:rPr kumimoji="0" lang="en-US" sz="16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rPr>
              <a:t>,  </a:t>
            </a:r>
            <a:r>
              <a:rPr kumimoji="0" lang="en-US" sz="1600" b="1" i="0" u="none" strike="noStrike" kern="1200" cap="none" spc="0" normalizeH="0" baseline="0" noProof="0" dirty="0">
                <a:ln>
                  <a:noFill/>
                </a:ln>
                <a:solidFill>
                  <a:srgbClr val="0000DA"/>
                </a:solidFill>
                <a:effectLst/>
                <a:uLnTx/>
                <a:uFillTx/>
                <a:latin typeface="Calibri"/>
                <a:ea typeface="+mn-ea"/>
                <a:cs typeface="Arial" panose="020B0604020202020204" pitchFamily="34" charset="0"/>
              </a:rPr>
              <a:t>COUNT(*)</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rPr>
              <a:t>FROM employees</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DA1000"/>
                </a:solidFill>
                <a:effectLst/>
                <a:uLnTx/>
                <a:uFillTx/>
                <a:latin typeface="Calibri"/>
                <a:ea typeface="+mn-ea"/>
                <a:cs typeface="Arial" panose="020B0604020202020204" pitchFamily="34" charset="0"/>
              </a:rPr>
              <a:t>GROUP BY </a:t>
            </a:r>
            <a:r>
              <a:rPr kumimoji="0" lang="en-US" sz="1600" b="1" i="0" u="none" strike="noStrike" kern="1200" cap="none" spc="0" normalizeH="0" baseline="0" noProof="0" dirty="0" err="1">
                <a:ln>
                  <a:noFill/>
                </a:ln>
                <a:solidFill>
                  <a:srgbClr val="DA1000"/>
                </a:solidFill>
                <a:effectLst/>
                <a:uLnTx/>
                <a:uFillTx/>
                <a:latin typeface="Calibri"/>
                <a:ea typeface="+mn-ea"/>
                <a:cs typeface="Arial" panose="020B0604020202020204" pitchFamily="34" charset="0"/>
              </a:rPr>
              <a:t>department_id</a:t>
            </a:r>
            <a:r>
              <a:rPr kumimoji="0" lang="en-US" sz="16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rPr>
              <a:t> ;</a:t>
            </a:r>
          </a:p>
          <a:p>
            <a:pPr marL="0" marR="0" lvl="0" indent="0" defTabSz="914400" eaLnBrk="1" fontAlgn="base" latinLnBrk="0" hangingPunct="1">
              <a:lnSpc>
                <a:spcPct val="100000"/>
              </a:lnSpc>
              <a:spcBef>
                <a:spcPct val="0"/>
              </a:spcBef>
              <a:spcAft>
                <a:spcPct val="0"/>
              </a:spcAft>
              <a:buClrTx/>
              <a:buSzTx/>
              <a:buFontTx/>
              <a:buNone/>
              <a:tabLst/>
              <a:defRPr/>
            </a:pPr>
            <a:endParaRPr kumimoji="0" lang="es-MX" sz="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6" name="Text Box 5">
            <a:extLst>
              <a:ext uri="{FF2B5EF4-FFF2-40B4-BE49-F238E27FC236}">
                <a16:creationId xmlns:a16="http://schemas.microsoft.com/office/drawing/2014/main" xmlns="" id="{8113A460-3A39-44FF-98ED-2C5AA45969B0}"/>
              </a:ext>
            </a:extLst>
          </p:cNvPr>
          <p:cNvSpPr txBox="1">
            <a:spLocks noChangeArrowheads="1"/>
          </p:cNvSpPr>
          <p:nvPr/>
        </p:nvSpPr>
        <p:spPr bwMode="auto">
          <a:xfrm>
            <a:off x="1259632" y="5257938"/>
            <a:ext cx="6500270" cy="1077218"/>
          </a:xfrm>
          <a:prstGeom prst="rect">
            <a:avLst/>
          </a:prstGeom>
          <a:solidFill>
            <a:srgbClr val="FFC000"/>
          </a:solidFill>
          <a:ln w="22225">
            <a:solidFill>
              <a:sysClr val="windowText" lastClr="000000"/>
            </a:solidFill>
            <a:miter lim="800000"/>
            <a:headEnd/>
            <a:tailEnd/>
          </a:ln>
          <a:scene3d>
            <a:camera prst="orthographicFront"/>
            <a:lightRig rig="threePt" dir="t"/>
          </a:scene3d>
          <a:sp3d>
            <a:bevelT w="165100" prst="coolSlant"/>
            <a:bevelB/>
          </a:sp3d>
        </p:spPr>
        <p:txBody>
          <a:bodyPr>
            <a:spAutoFit/>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s-MX" sz="800" b="0" i="0" u="none" strike="noStrike" kern="1200" cap="none" spc="0" normalizeH="0" baseline="0" noProof="0" dirty="0">
              <a:ln>
                <a:noFill/>
              </a:ln>
              <a:solidFill>
                <a:prstClr val="black"/>
              </a:solidFill>
              <a:effectLst/>
              <a:uLnTx/>
              <a:uFillTx/>
              <a:latin typeface="Arial" charset="0"/>
              <a:ea typeface="+mn-ea"/>
              <a:cs typeface="Arial" panose="020B0604020202020204" pitchFamily="34" charset="0"/>
            </a:endParaRPr>
          </a:p>
          <a:p>
            <a:pPr marL="0" marR="0" lvl="0" indent="0" defTabSz="91440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rPr>
              <a:t>SELECT  </a:t>
            </a:r>
            <a:r>
              <a:rPr kumimoji="0" lang="en-US" sz="1600" b="1" i="0" u="none" strike="noStrike" kern="1200" cap="none" spc="0" normalizeH="0" baseline="0" noProof="0" dirty="0" err="1">
                <a:ln>
                  <a:noFill/>
                </a:ln>
                <a:solidFill>
                  <a:srgbClr val="DA1000"/>
                </a:solidFill>
                <a:effectLst/>
                <a:uLnTx/>
                <a:uFillTx/>
                <a:latin typeface="Calibri"/>
                <a:ea typeface="+mn-ea"/>
                <a:cs typeface="Arial" panose="020B0604020202020204" pitchFamily="34" charset="0"/>
              </a:rPr>
              <a:t>department_id</a:t>
            </a:r>
            <a:r>
              <a:rPr kumimoji="0" lang="en-US" sz="16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rPr>
              <a:t>,   </a:t>
            </a:r>
            <a:r>
              <a:rPr kumimoji="0" lang="en-US" sz="1600" b="1" i="0" u="none" strike="noStrike" kern="1200" cap="none" spc="0" normalizeH="0" baseline="0" noProof="0" dirty="0" err="1">
                <a:ln>
                  <a:noFill/>
                </a:ln>
                <a:solidFill>
                  <a:prstClr val="black"/>
                </a:solidFill>
                <a:effectLst/>
                <a:uLnTx/>
                <a:uFillTx/>
                <a:latin typeface="Calibri"/>
                <a:ea typeface="+mn-ea"/>
                <a:cs typeface="Arial" panose="020B0604020202020204" pitchFamily="34" charset="0"/>
              </a:rPr>
              <a:t>job_id</a:t>
            </a:r>
            <a:r>
              <a:rPr kumimoji="0" lang="en-US" sz="16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rPr>
              <a:t>,  </a:t>
            </a:r>
            <a:r>
              <a:rPr kumimoji="0" lang="en-US" sz="1600" b="1" i="0" u="none" strike="noStrike" kern="1200" cap="none" spc="0" normalizeH="0" baseline="0" noProof="0" dirty="0">
                <a:ln>
                  <a:noFill/>
                </a:ln>
                <a:solidFill>
                  <a:srgbClr val="0000DA"/>
                </a:solidFill>
                <a:effectLst/>
                <a:uLnTx/>
                <a:uFillTx/>
                <a:latin typeface="Calibri"/>
                <a:ea typeface="+mn-ea"/>
                <a:cs typeface="Arial" panose="020B0604020202020204" pitchFamily="34" charset="0"/>
              </a:rPr>
              <a:t>COUNT(*)</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rPr>
              <a:t>FROM employees</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DA1000"/>
                </a:solidFill>
                <a:effectLst/>
                <a:uLnTx/>
                <a:uFillTx/>
                <a:latin typeface="Calibri"/>
                <a:ea typeface="+mn-ea"/>
                <a:cs typeface="Arial" panose="020B0604020202020204" pitchFamily="34" charset="0"/>
              </a:rPr>
              <a:t>GROUP BY </a:t>
            </a:r>
            <a:r>
              <a:rPr kumimoji="0" lang="en-US" sz="1600" b="1" i="0" u="none" strike="noStrike" kern="1200" cap="none" spc="0" normalizeH="0" baseline="0" noProof="0" dirty="0" err="1">
                <a:ln>
                  <a:noFill/>
                </a:ln>
                <a:solidFill>
                  <a:srgbClr val="DA1000"/>
                </a:solidFill>
                <a:effectLst/>
                <a:uLnTx/>
                <a:uFillTx/>
                <a:latin typeface="Calibri"/>
                <a:ea typeface="+mn-ea"/>
                <a:cs typeface="Arial" panose="020B0604020202020204" pitchFamily="34" charset="0"/>
              </a:rPr>
              <a:t>department_id</a:t>
            </a:r>
            <a:r>
              <a:rPr kumimoji="0" lang="en-US" sz="1600" b="1" i="0" u="none" strike="noStrike" kern="1200" cap="none" spc="0" normalizeH="0" baseline="0" noProof="0" dirty="0">
                <a:ln>
                  <a:noFill/>
                </a:ln>
                <a:solidFill>
                  <a:srgbClr val="DA1000"/>
                </a:solidFill>
                <a:effectLst/>
                <a:uLnTx/>
                <a:uFillTx/>
                <a:latin typeface="Calibri"/>
                <a:ea typeface="+mn-ea"/>
                <a:cs typeface="Arial" panose="020B0604020202020204" pitchFamily="34" charset="0"/>
              </a:rPr>
              <a:t>,  </a:t>
            </a:r>
            <a:r>
              <a:rPr kumimoji="0" lang="en-US" sz="1600" b="1" i="0" u="none" strike="noStrike" kern="1200" cap="none" spc="0" normalizeH="0" baseline="0" noProof="0" dirty="0" err="1">
                <a:ln>
                  <a:noFill/>
                </a:ln>
                <a:solidFill>
                  <a:srgbClr val="DA1000"/>
                </a:solidFill>
                <a:effectLst/>
                <a:uLnTx/>
                <a:uFillTx/>
                <a:latin typeface="Calibri"/>
                <a:ea typeface="+mn-ea"/>
                <a:cs typeface="Arial" panose="020B0604020202020204" pitchFamily="34" charset="0"/>
              </a:rPr>
              <a:t>job_id</a:t>
            </a:r>
            <a:r>
              <a:rPr kumimoji="0" lang="en-US" sz="16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rPr>
              <a:t>;</a:t>
            </a:r>
          </a:p>
          <a:p>
            <a:pPr marL="0" marR="0" lvl="0" indent="0" defTabSz="914400" eaLnBrk="1" fontAlgn="base" latinLnBrk="0" hangingPunct="1">
              <a:lnSpc>
                <a:spcPct val="100000"/>
              </a:lnSpc>
              <a:spcBef>
                <a:spcPct val="0"/>
              </a:spcBef>
              <a:spcAft>
                <a:spcPct val="0"/>
              </a:spcAft>
              <a:buClrTx/>
              <a:buSzTx/>
              <a:buFontTx/>
              <a:buNone/>
              <a:tabLst/>
              <a:defRPr/>
            </a:pPr>
            <a:endParaRPr kumimoji="0" lang="es-MX" sz="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pic>
        <p:nvPicPr>
          <p:cNvPr id="2" name="Imagen 1">
            <a:extLst>
              <a:ext uri="{FF2B5EF4-FFF2-40B4-BE49-F238E27FC236}">
                <a16:creationId xmlns:a16="http://schemas.microsoft.com/office/drawing/2014/main" xmlns="" id="{AED923D3-A856-42CA-A2D7-2C1719011493}"/>
              </a:ext>
            </a:extLst>
          </p:cNvPr>
          <p:cNvPicPr>
            <a:picLocks noChangeAspect="1"/>
          </p:cNvPicPr>
          <p:nvPr/>
        </p:nvPicPr>
        <p:blipFill>
          <a:blip r:embed="rId3"/>
          <a:stretch>
            <a:fillRect/>
          </a:stretch>
        </p:blipFill>
        <p:spPr>
          <a:xfrm>
            <a:off x="2475744" y="2867962"/>
            <a:ext cx="4224600" cy="1893786"/>
          </a:xfrm>
          <a:prstGeom prst="rect">
            <a:avLst/>
          </a:prstGeom>
        </p:spPr>
      </p:pic>
    </p:spTree>
    <p:extLst>
      <p:ext uri="{BB962C8B-B14F-4D97-AF65-F5344CB8AC3E}">
        <p14:creationId xmlns:p14="http://schemas.microsoft.com/office/powerpoint/2010/main" val="15272236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xmlns="" id="{532F8F7C-62F6-AB45-8C6F-954F7E1DBD86}"/>
              </a:ext>
            </a:extLst>
          </p:cNvPr>
          <p:cNvSpPr>
            <a:spLocks noGrp="1"/>
          </p:cNvSpPr>
          <p:nvPr>
            <p:ph type="title"/>
          </p:nvPr>
        </p:nvSpPr>
        <p:spPr>
          <a:xfrm>
            <a:off x="1626671" y="212725"/>
            <a:ext cx="4469329" cy="813000"/>
          </a:xfrm>
        </p:spPr>
        <p:txBody>
          <a:bodyPr/>
          <a:lstStyle/>
          <a:p>
            <a:pPr lvl="0" defTabSz="457200">
              <a:defRPr/>
            </a:pPr>
            <a:r>
              <a:rPr lang="es-CL" sz="2800" b="1" dirty="0">
                <a:solidFill>
                  <a:prstClr val="white"/>
                </a:solidFill>
                <a:latin typeface="Calibri"/>
              </a:rPr>
              <a:t>Consultas erróneas al utilizar Funciones de Grupo</a:t>
            </a:r>
          </a:p>
        </p:txBody>
      </p:sp>
      <p:sp>
        <p:nvSpPr>
          <p:cNvPr id="18" name="Rectangle 3">
            <a:extLst>
              <a:ext uri="{FF2B5EF4-FFF2-40B4-BE49-F238E27FC236}">
                <a16:creationId xmlns:a16="http://schemas.microsoft.com/office/drawing/2014/main" xmlns="" id="{5795634F-BB42-4C54-A2BB-D13EDE2FA875}"/>
              </a:ext>
            </a:extLst>
          </p:cNvPr>
          <p:cNvSpPr txBox="1">
            <a:spLocks noChangeArrowheads="1"/>
          </p:cNvSpPr>
          <p:nvPr/>
        </p:nvSpPr>
        <p:spPr bwMode="auto">
          <a:xfrm>
            <a:off x="571227" y="1628478"/>
            <a:ext cx="8459787" cy="360362"/>
          </a:xfrm>
          <a:prstGeom prst="rect">
            <a:avLst/>
          </a:prstGeom>
          <a:noFill/>
          <a:ln w="9525">
            <a:noFill/>
            <a:miter lim="800000"/>
            <a:headEnd/>
            <a:tailEnd/>
          </a:ln>
        </p:spPr>
        <p:txBody>
          <a:bodyPr/>
          <a:lstStyle/>
          <a:p>
            <a:pPr marL="609600" indent="-609600" algn="just" defTabSz="457200" fontAlgn="base">
              <a:lnSpc>
                <a:spcPct val="80000"/>
              </a:lnSpc>
              <a:spcBef>
                <a:spcPct val="20000"/>
              </a:spcBef>
              <a:spcAft>
                <a:spcPct val="0"/>
              </a:spcAft>
              <a:buClrTx/>
              <a:buFont typeface="Arial" charset="0"/>
              <a:buChar char="•"/>
            </a:pPr>
            <a:r>
              <a:rPr lang="es-CL" sz="2000" kern="1200" dirty="0">
                <a:solidFill>
                  <a:prstClr val="black"/>
                </a:solidFill>
                <a:latin typeface="Calibri"/>
                <a:ea typeface="Arial Unicode MS"/>
                <a:cs typeface="Times New Roman" pitchFamily="18" charset="0"/>
              </a:rPr>
              <a:t>Sentencia Errónea</a:t>
            </a: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Times New Roman" pitchFamily="18" charset="0"/>
            </a:endParaRPr>
          </a:p>
        </p:txBody>
      </p:sp>
      <p:sp>
        <p:nvSpPr>
          <p:cNvPr id="19" name="Text Box 5">
            <a:extLst>
              <a:ext uri="{FF2B5EF4-FFF2-40B4-BE49-F238E27FC236}">
                <a16:creationId xmlns:a16="http://schemas.microsoft.com/office/drawing/2014/main" xmlns="" id="{87A4B0B1-DA00-47B9-8BD5-5C84AB622361}"/>
              </a:ext>
            </a:extLst>
          </p:cNvPr>
          <p:cNvSpPr txBox="1">
            <a:spLocks noChangeArrowheads="1"/>
          </p:cNvSpPr>
          <p:nvPr/>
        </p:nvSpPr>
        <p:spPr bwMode="auto">
          <a:xfrm>
            <a:off x="1317202" y="1982450"/>
            <a:ext cx="6495158" cy="1323439"/>
          </a:xfrm>
          <a:prstGeom prst="rect">
            <a:avLst/>
          </a:prstGeom>
          <a:solidFill>
            <a:srgbClr val="FFC000"/>
          </a:solidFill>
          <a:ln w="22225">
            <a:solidFill>
              <a:sysClr val="windowText" lastClr="000000"/>
            </a:solidFill>
            <a:miter lim="800000"/>
            <a:headEnd/>
            <a:tailEnd/>
          </a:ln>
          <a:scene3d>
            <a:camera prst="orthographicFront"/>
            <a:lightRig rig="threePt" dir="t"/>
          </a:scene3d>
          <a:sp3d>
            <a:bevelT w="165100" prst="coolSlant"/>
            <a:bevelB/>
          </a:sp3d>
        </p:spPr>
        <p:txBody>
          <a:bodyPr>
            <a:spAutoFit/>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s-MX" sz="800" b="0" i="0" u="none" strike="noStrike" kern="1200" cap="none" spc="0" normalizeH="0" baseline="0" noProof="0" dirty="0">
              <a:ln>
                <a:noFill/>
              </a:ln>
              <a:solidFill>
                <a:prstClr val="black"/>
              </a:solidFill>
              <a:effectLst/>
              <a:uLnTx/>
              <a:uFillTx/>
              <a:latin typeface="Arial" charset="0"/>
              <a:ea typeface="+mn-ea"/>
              <a:cs typeface="Arial" panose="020B0604020202020204" pitchFamily="34" charset="0"/>
            </a:endParaRPr>
          </a:p>
          <a:p>
            <a:pPr marL="0" marR="0" lvl="0" indent="0" defTabSz="91440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rPr>
              <a:t>SELECT  </a:t>
            </a:r>
            <a:r>
              <a:rPr kumimoji="0" lang="en-US" sz="1600" b="1" i="0" u="none" strike="noStrike" kern="1200" cap="none" spc="0" normalizeH="0" baseline="0" noProof="0" dirty="0" err="1">
                <a:ln>
                  <a:noFill/>
                </a:ln>
                <a:solidFill>
                  <a:prstClr val="black"/>
                </a:solidFill>
                <a:effectLst/>
                <a:uLnTx/>
                <a:uFillTx/>
                <a:latin typeface="Calibri"/>
                <a:ea typeface="+mn-ea"/>
                <a:cs typeface="Arial" panose="020B0604020202020204" pitchFamily="34" charset="0"/>
              </a:rPr>
              <a:t>department_id</a:t>
            </a:r>
            <a:r>
              <a:rPr kumimoji="0" lang="en-US" sz="16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rPr>
              <a:t>,  </a:t>
            </a:r>
            <a:r>
              <a:rPr kumimoji="0" lang="en-US" sz="1600" b="1" i="0" u="none" strike="noStrike" kern="1200" cap="none" spc="0" normalizeH="0" baseline="0" noProof="0" dirty="0">
                <a:ln>
                  <a:noFill/>
                </a:ln>
                <a:solidFill>
                  <a:srgbClr val="DA1000"/>
                </a:solidFill>
                <a:effectLst/>
                <a:uLnTx/>
                <a:uFillTx/>
                <a:latin typeface="Calibri"/>
                <a:ea typeface="+mn-ea"/>
                <a:cs typeface="Arial" panose="020B0604020202020204" pitchFamily="34" charset="0"/>
              </a:rPr>
              <a:t>MAX(salary)</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rPr>
              <a:t> FROM employees</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DA1000"/>
                </a:solidFill>
                <a:effectLst/>
                <a:uLnTx/>
                <a:uFillTx/>
                <a:latin typeface="Calibri"/>
                <a:ea typeface="+mn-ea"/>
                <a:cs typeface="Arial" panose="020B0604020202020204" pitchFamily="34" charset="0"/>
              </a:rPr>
              <a:t>WHERE  MAX(salary) &gt; 8000</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rPr>
              <a:t>GROUP BY </a:t>
            </a:r>
            <a:r>
              <a:rPr kumimoji="0" lang="en-US" sz="1600" b="1" i="0" u="none" strike="noStrike" kern="1200" cap="none" spc="0" normalizeH="0" baseline="0" noProof="0" dirty="0" err="1">
                <a:ln>
                  <a:noFill/>
                </a:ln>
                <a:solidFill>
                  <a:prstClr val="black"/>
                </a:solidFill>
                <a:effectLst/>
                <a:uLnTx/>
                <a:uFillTx/>
                <a:latin typeface="Calibri"/>
                <a:ea typeface="+mn-ea"/>
                <a:cs typeface="Arial" panose="020B0604020202020204" pitchFamily="34" charset="0"/>
              </a:rPr>
              <a:t>department_id</a:t>
            </a:r>
            <a:r>
              <a:rPr kumimoji="0" lang="en-US" sz="16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rPr>
              <a:t>;</a:t>
            </a:r>
          </a:p>
          <a:p>
            <a:pPr marL="0" marR="0" lvl="0" indent="0" defTabSz="914400" eaLnBrk="1" fontAlgn="base" latinLnBrk="0" hangingPunct="1">
              <a:lnSpc>
                <a:spcPct val="100000"/>
              </a:lnSpc>
              <a:spcBef>
                <a:spcPct val="0"/>
              </a:spcBef>
              <a:spcAft>
                <a:spcPct val="0"/>
              </a:spcAft>
              <a:buClrTx/>
              <a:buSzTx/>
              <a:buFontTx/>
              <a:buNone/>
              <a:tabLst/>
              <a:defRPr/>
            </a:pPr>
            <a:endParaRPr kumimoji="0" lang="es-MX" sz="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pic>
        <p:nvPicPr>
          <p:cNvPr id="2" name="Imagen 1">
            <a:extLst>
              <a:ext uri="{FF2B5EF4-FFF2-40B4-BE49-F238E27FC236}">
                <a16:creationId xmlns:a16="http://schemas.microsoft.com/office/drawing/2014/main" xmlns="" id="{3E4552BB-C876-44EC-9162-14A15C9B4F2D}"/>
              </a:ext>
            </a:extLst>
          </p:cNvPr>
          <p:cNvPicPr>
            <a:picLocks noChangeAspect="1"/>
          </p:cNvPicPr>
          <p:nvPr/>
        </p:nvPicPr>
        <p:blipFill>
          <a:blip r:embed="rId3"/>
          <a:stretch>
            <a:fillRect/>
          </a:stretch>
        </p:blipFill>
        <p:spPr>
          <a:xfrm>
            <a:off x="1964476" y="3397468"/>
            <a:ext cx="5215047" cy="2246586"/>
          </a:xfrm>
          <a:prstGeom prst="rect">
            <a:avLst/>
          </a:prstGeom>
        </p:spPr>
      </p:pic>
    </p:spTree>
    <p:extLst>
      <p:ext uri="{BB962C8B-B14F-4D97-AF65-F5344CB8AC3E}">
        <p14:creationId xmlns:p14="http://schemas.microsoft.com/office/powerpoint/2010/main" val="34740483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xmlns="" id="{548035E2-9379-2346-A89D-675F58CEB28A}"/>
              </a:ext>
            </a:extLst>
          </p:cNvPr>
          <p:cNvSpPr>
            <a:spLocks noGrp="1"/>
          </p:cNvSpPr>
          <p:nvPr>
            <p:ph type="title"/>
          </p:nvPr>
        </p:nvSpPr>
        <p:spPr>
          <a:xfrm>
            <a:off x="2556587" y="3817646"/>
            <a:ext cx="6499771" cy="1499419"/>
          </a:xfrm>
        </p:spPr>
        <p:txBody>
          <a:bodyPr/>
          <a:lstStyle/>
          <a:p>
            <a:r>
              <a:rPr lang="es-ES_tradnl" sz="4800" b="1" dirty="0"/>
              <a:t>Restringiendo los </a:t>
            </a:r>
            <a:br>
              <a:rPr lang="es-ES_tradnl" sz="4800" b="1" dirty="0"/>
            </a:br>
            <a:r>
              <a:rPr lang="es-ES_tradnl" sz="4800" b="1" dirty="0"/>
              <a:t>grupos de Datos</a:t>
            </a:r>
          </a:p>
        </p:txBody>
      </p:sp>
    </p:spTree>
    <p:extLst>
      <p:ext uri="{BB962C8B-B14F-4D97-AF65-F5344CB8AC3E}">
        <p14:creationId xmlns:p14="http://schemas.microsoft.com/office/powerpoint/2010/main" val="37265670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xmlns="" id="{532F8F7C-62F6-AB45-8C6F-954F7E1DBD86}"/>
              </a:ext>
            </a:extLst>
          </p:cNvPr>
          <p:cNvSpPr>
            <a:spLocks noGrp="1"/>
          </p:cNvSpPr>
          <p:nvPr>
            <p:ph type="title"/>
          </p:nvPr>
        </p:nvSpPr>
        <p:spPr>
          <a:xfrm>
            <a:off x="1670394" y="212725"/>
            <a:ext cx="4288185" cy="813000"/>
          </a:xfrm>
        </p:spPr>
        <p:txBody>
          <a:bodyPr/>
          <a:lstStyle/>
          <a:p>
            <a:pPr lvl="0" defTabSz="457200">
              <a:defRPr/>
            </a:pPr>
            <a:r>
              <a:rPr lang="es-CL" sz="2800" b="1" dirty="0">
                <a:solidFill>
                  <a:prstClr val="white"/>
                </a:solidFill>
                <a:latin typeface="Calibri"/>
              </a:rPr>
              <a:t>Restringiendo Resultados del Grupo </a:t>
            </a:r>
          </a:p>
        </p:txBody>
      </p:sp>
      <p:pic>
        <p:nvPicPr>
          <p:cNvPr id="14" name="Imagen 13">
            <a:extLst>
              <a:ext uri="{FF2B5EF4-FFF2-40B4-BE49-F238E27FC236}">
                <a16:creationId xmlns:a16="http://schemas.microsoft.com/office/drawing/2014/main" xmlns="" id="{78D12EE3-F542-4DEC-B39B-E7107A946C91}"/>
              </a:ext>
            </a:extLst>
          </p:cNvPr>
          <p:cNvPicPr>
            <a:picLocks noChangeAspect="1"/>
          </p:cNvPicPr>
          <p:nvPr/>
        </p:nvPicPr>
        <p:blipFill>
          <a:blip r:embed="rId3"/>
          <a:stretch>
            <a:fillRect/>
          </a:stretch>
        </p:blipFill>
        <p:spPr>
          <a:xfrm>
            <a:off x="127537" y="1288544"/>
            <a:ext cx="8873101" cy="5043393"/>
          </a:xfrm>
          <a:prstGeom prst="rect">
            <a:avLst/>
          </a:prstGeom>
        </p:spPr>
      </p:pic>
    </p:spTree>
    <p:extLst>
      <p:ext uri="{BB962C8B-B14F-4D97-AF65-F5344CB8AC3E}">
        <p14:creationId xmlns:p14="http://schemas.microsoft.com/office/powerpoint/2010/main" val="39555208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xmlns="" id="{532F8F7C-62F6-AB45-8C6F-954F7E1DBD86}"/>
              </a:ext>
            </a:extLst>
          </p:cNvPr>
          <p:cNvSpPr>
            <a:spLocks noGrp="1"/>
          </p:cNvSpPr>
          <p:nvPr>
            <p:ph type="title"/>
          </p:nvPr>
        </p:nvSpPr>
        <p:spPr>
          <a:xfrm>
            <a:off x="1670394" y="212725"/>
            <a:ext cx="4288185" cy="813000"/>
          </a:xfrm>
        </p:spPr>
        <p:txBody>
          <a:bodyPr/>
          <a:lstStyle/>
          <a:p>
            <a:pPr lvl="0" defTabSz="457200">
              <a:defRPr/>
            </a:pPr>
            <a:r>
              <a:rPr lang="es-CL" sz="2800" b="1" dirty="0">
                <a:solidFill>
                  <a:prstClr val="white"/>
                </a:solidFill>
                <a:latin typeface="Calibri"/>
              </a:rPr>
              <a:t>Restringiendo Resultados del Grupo </a:t>
            </a:r>
          </a:p>
        </p:txBody>
      </p:sp>
      <p:sp>
        <p:nvSpPr>
          <p:cNvPr id="8" name="Rectangle 3">
            <a:extLst>
              <a:ext uri="{FF2B5EF4-FFF2-40B4-BE49-F238E27FC236}">
                <a16:creationId xmlns:a16="http://schemas.microsoft.com/office/drawing/2014/main" xmlns="" id="{886B8040-4C7E-45BE-A0EE-A9AE539DF361}"/>
              </a:ext>
            </a:extLst>
          </p:cNvPr>
          <p:cNvSpPr txBox="1">
            <a:spLocks noChangeArrowheads="1"/>
          </p:cNvSpPr>
          <p:nvPr/>
        </p:nvSpPr>
        <p:spPr bwMode="auto">
          <a:xfrm>
            <a:off x="576709" y="1328111"/>
            <a:ext cx="8459787" cy="360362"/>
          </a:xfrm>
          <a:prstGeom prst="rect">
            <a:avLst/>
          </a:prstGeom>
          <a:noFill/>
          <a:ln w="9525">
            <a:noFill/>
            <a:miter lim="800000"/>
            <a:headEnd/>
            <a:tailEnd/>
          </a:ln>
        </p:spPr>
        <p:txBody>
          <a:bodyPr/>
          <a:lstStyle/>
          <a:p>
            <a:pPr marL="609600" indent="-609600" algn="just" defTabSz="457200" fontAlgn="base">
              <a:lnSpc>
                <a:spcPct val="80000"/>
              </a:lnSpc>
              <a:spcBef>
                <a:spcPct val="20000"/>
              </a:spcBef>
              <a:spcAft>
                <a:spcPct val="0"/>
              </a:spcAft>
              <a:buClrTx/>
              <a:buFont typeface="Arial" charset="0"/>
              <a:buChar char="•"/>
            </a:pPr>
            <a:r>
              <a:rPr lang="es-CL" sz="2000" kern="1200" dirty="0">
                <a:solidFill>
                  <a:prstClr val="black"/>
                </a:solidFill>
                <a:latin typeface="Calibri"/>
                <a:ea typeface="Arial Unicode MS"/>
                <a:cs typeface="Times New Roman" pitchFamily="18" charset="0"/>
              </a:rPr>
              <a:t>Sintaxis:</a:t>
            </a: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r>
              <a:rPr lang="es-CL" sz="2000" kern="1200" dirty="0">
                <a:solidFill>
                  <a:prstClr val="black"/>
                </a:solidFill>
                <a:latin typeface="Calibri"/>
                <a:ea typeface="Arial Unicode MS"/>
                <a:cs typeface="Times New Roman" pitchFamily="18" charset="0"/>
              </a:rPr>
              <a:t>Ejemplo:</a:t>
            </a: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Times New Roman" pitchFamily="18" charset="0"/>
            </a:endParaRPr>
          </a:p>
        </p:txBody>
      </p:sp>
      <p:sp>
        <p:nvSpPr>
          <p:cNvPr id="9" name="Text Box 5">
            <a:extLst>
              <a:ext uri="{FF2B5EF4-FFF2-40B4-BE49-F238E27FC236}">
                <a16:creationId xmlns:a16="http://schemas.microsoft.com/office/drawing/2014/main" xmlns="" id="{8CE5CF26-714F-45C3-A683-E66699A61679}"/>
              </a:ext>
            </a:extLst>
          </p:cNvPr>
          <p:cNvSpPr txBox="1">
            <a:spLocks noChangeArrowheads="1"/>
          </p:cNvSpPr>
          <p:nvPr/>
        </p:nvSpPr>
        <p:spPr bwMode="auto">
          <a:xfrm>
            <a:off x="539552" y="4104282"/>
            <a:ext cx="5935621" cy="1569660"/>
          </a:xfrm>
          <a:prstGeom prst="rect">
            <a:avLst/>
          </a:prstGeom>
          <a:solidFill>
            <a:srgbClr val="FFC000"/>
          </a:solidFill>
          <a:ln w="22225">
            <a:solidFill>
              <a:sysClr val="windowText" lastClr="000000"/>
            </a:solidFill>
            <a:miter lim="800000"/>
            <a:headEnd/>
            <a:tailEnd/>
          </a:ln>
          <a:scene3d>
            <a:camera prst="orthographicFront"/>
            <a:lightRig rig="threePt" dir="t"/>
          </a:scene3d>
          <a:sp3d>
            <a:bevelT w="165100" prst="coolSlant"/>
            <a:bevelB/>
          </a:sp3d>
        </p:spPr>
        <p:txBody>
          <a:bodyPr>
            <a:spAutoFit/>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s-MX" sz="800" b="0" i="0" u="none" strike="noStrike" kern="1200" cap="none" spc="0" normalizeH="0" baseline="0" noProof="0" dirty="0">
              <a:ln>
                <a:noFill/>
              </a:ln>
              <a:solidFill>
                <a:prstClr val="black"/>
              </a:solidFill>
              <a:effectLst/>
              <a:uLnTx/>
              <a:uFillTx/>
              <a:latin typeface="Arial" charset="0"/>
              <a:ea typeface="+mn-ea"/>
              <a:cs typeface="Arial" panose="020B0604020202020204" pitchFamily="34" charset="0"/>
            </a:endParaRPr>
          </a:p>
          <a:p>
            <a:pPr marL="0" marR="0" lvl="0" indent="0" defTabSz="91440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rPr>
              <a:t>SELECT  </a:t>
            </a:r>
            <a:r>
              <a:rPr kumimoji="0" lang="en-US" sz="1600" b="1" i="0" u="none" strike="noStrike" kern="1200" cap="none" spc="0" normalizeH="0" baseline="0" noProof="0" dirty="0" err="1">
                <a:ln>
                  <a:noFill/>
                </a:ln>
                <a:solidFill>
                  <a:prstClr val="black"/>
                </a:solidFill>
                <a:effectLst/>
                <a:uLnTx/>
                <a:uFillTx/>
                <a:latin typeface="Calibri"/>
                <a:ea typeface="+mn-ea"/>
                <a:cs typeface="Arial" panose="020B0604020202020204" pitchFamily="34" charset="0"/>
              </a:rPr>
              <a:t>department_id</a:t>
            </a:r>
            <a:r>
              <a:rPr kumimoji="0" lang="en-US" sz="16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rPr>
              <a:t>,  </a:t>
            </a:r>
            <a:r>
              <a:rPr kumimoji="0" lang="en-US" sz="1600" b="1" i="0" u="none" strike="noStrike" kern="1200" cap="none" spc="0" normalizeH="0" baseline="0" noProof="0" dirty="0">
                <a:ln>
                  <a:noFill/>
                </a:ln>
                <a:solidFill>
                  <a:srgbClr val="DA1000"/>
                </a:solidFill>
                <a:effectLst/>
                <a:uLnTx/>
                <a:uFillTx/>
                <a:latin typeface="Calibri"/>
                <a:ea typeface="+mn-ea"/>
                <a:cs typeface="Arial" panose="020B0604020202020204" pitchFamily="34" charset="0"/>
              </a:rPr>
              <a:t>MAX(salary)</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rPr>
              <a:t> FROM employees</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rPr>
              <a:t>GROUP BY </a:t>
            </a:r>
            <a:r>
              <a:rPr kumimoji="0" lang="en-US" sz="1600" b="1" i="0" u="none" strike="noStrike" kern="1200" cap="none" spc="0" normalizeH="0" baseline="0" noProof="0" dirty="0" err="1">
                <a:ln>
                  <a:noFill/>
                </a:ln>
                <a:solidFill>
                  <a:prstClr val="black"/>
                </a:solidFill>
                <a:effectLst/>
                <a:uLnTx/>
                <a:uFillTx/>
                <a:latin typeface="Calibri"/>
                <a:ea typeface="+mn-ea"/>
                <a:cs typeface="Arial" panose="020B0604020202020204" pitchFamily="34" charset="0"/>
              </a:rPr>
              <a:t>department_id</a:t>
            </a:r>
            <a:endParaRPr kumimoji="0" lang="en-US" sz="16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endParaRPr>
          </a:p>
          <a:p>
            <a:pPr marL="0" marR="0" lvl="0" indent="0" defTabSz="91440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DA1000"/>
                </a:solidFill>
                <a:effectLst/>
                <a:uLnTx/>
                <a:uFillTx/>
                <a:latin typeface="Calibri"/>
                <a:ea typeface="+mn-ea"/>
                <a:cs typeface="Arial" panose="020B0604020202020204" pitchFamily="34" charset="0"/>
              </a:rPr>
              <a:t>HAVING  MAX(salary) &gt; 8000</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rPr>
              <a:t>ORDER BY </a:t>
            </a:r>
            <a:r>
              <a:rPr kumimoji="0" lang="en-US" sz="1600" b="1" i="0" u="none" strike="noStrike" kern="1200" cap="none" spc="0" normalizeH="0" baseline="0" noProof="0" dirty="0" err="1">
                <a:ln>
                  <a:noFill/>
                </a:ln>
                <a:solidFill>
                  <a:prstClr val="black"/>
                </a:solidFill>
                <a:effectLst/>
                <a:uLnTx/>
                <a:uFillTx/>
                <a:latin typeface="Calibri"/>
                <a:ea typeface="+mn-ea"/>
                <a:cs typeface="Arial" panose="020B0604020202020204" pitchFamily="34" charset="0"/>
              </a:rPr>
              <a:t>department_id</a:t>
            </a:r>
            <a:r>
              <a:rPr kumimoji="0" lang="en-US" sz="16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rPr>
              <a:t>;</a:t>
            </a:r>
          </a:p>
          <a:p>
            <a:pPr marL="0" marR="0" lvl="0" indent="0" defTabSz="914400" eaLnBrk="1" fontAlgn="base" latinLnBrk="0" hangingPunct="1">
              <a:lnSpc>
                <a:spcPct val="100000"/>
              </a:lnSpc>
              <a:spcBef>
                <a:spcPct val="0"/>
              </a:spcBef>
              <a:spcAft>
                <a:spcPct val="0"/>
              </a:spcAft>
              <a:buClrTx/>
              <a:buSzTx/>
              <a:buFontTx/>
              <a:buNone/>
              <a:tabLst/>
              <a:defRPr/>
            </a:pPr>
            <a:endParaRPr kumimoji="0" lang="es-MX" sz="8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endParaRPr>
          </a:p>
        </p:txBody>
      </p:sp>
      <p:sp>
        <p:nvSpPr>
          <p:cNvPr id="10" name="Text Box 5">
            <a:extLst>
              <a:ext uri="{FF2B5EF4-FFF2-40B4-BE49-F238E27FC236}">
                <a16:creationId xmlns:a16="http://schemas.microsoft.com/office/drawing/2014/main" xmlns="" id="{7AC45792-C5DC-411C-A8EA-2885B04772B8}"/>
              </a:ext>
            </a:extLst>
          </p:cNvPr>
          <p:cNvSpPr txBox="1">
            <a:spLocks noChangeArrowheads="1"/>
          </p:cNvSpPr>
          <p:nvPr/>
        </p:nvSpPr>
        <p:spPr bwMode="auto">
          <a:xfrm>
            <a:off x="1144340" y="1621992"/>
            <a:ext cx="5845800" cy="1815882"/>
          </a:xfrm>
          <a:prstGeom prst="rect">
            <a:avLst/>
          </a:prstGeom>
          <a:solidFill>
            <a:srgbClr val="FFC000"/>
          </a:solidFill>
          <a:ln w="22225">
            <a:solidFill>
              <a:sysClr val="windowText" lastClr="000000"/>
            </a:solidFill>
            <a:miter lim="800000"/>
            <a:headEnd/>
            <a:tailEnd/>
          </a:ln>
          <a:scene3d>
            <a:camera prst="orthographicFront"/>
            <a:lightRig rig="threePt" dir="t"/>
          </a:scene3d>
          <a:sp3d>
            <a:bevelT w="165100" prst="coolSlant"/>
            <a:bevelB/>
          </a:sp3d>
        </p:spPr>
        <p:txBody>
          <a:bodyPr>
            <a:spAutoFit/>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800" b="1" i="0" u="none" strike="noStrike" kern="1200" cap="none" spc="0" normalizeH="0" baseline="0" noProof="0" dirty="0">
              <a:ln>
                <a:noFill/>
              </a:ln>
              <a:solidFill>
                <a:prstClr val="black"/>
              </a:solidFill>
              <a:effectLst/>
              <a:uLnTx/>
              <a:uFillTx/>
              <a:latin typeface="Arial" charset="0"/>
              <a:ea typeface="+mn-ea"/>
              <a:cs typeface="Arial" panose="020B0604020202020204" pitchFamily="34" charset="0"/>
            </a:endParaRPr>
          </a:p>
          <a:p>
            <a:pPr marL="0" marR="0" lvl="0" indent="0" defTabSz="914400" eaLnBrk="1" fontAlgn="base" latinLnBrk="0" hangingPunct="1">
              <a:lnSpc>
                <a:spcPct val="100000"/>
              </a:lnSpc>
              <a:spcBef>
                <a:spcPct val="0"/>
              </a:spcBef>
              <a:spcAft>
                <a:spcPct val="0"/>
              </a:spcAft>
              <a:buClrTx/>
              <a:buSzTx/>
              <a:buFontTx/>
              <a:buNone/>
              <a:tabLst/>
              <a:defRPr/>
            </a:pPr>
            <a:r>
              <a:rPr kumimoji="0" lang="es-CL" sz="16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rPr>
              <a:t>SELECT </a:t>
            </a:r>
            <a:r>
              <a:rPr kumimoji="0" lang="es-CL" sz="1600" b="1" i="1" u="none" strike="noStrike" kern="1200" cap="none" spc="0" normalizeH="0" baseline="0" noProof="0" dirty="0">
                <a:ln>
                  <a:noFill/>
                </a:ln>
                <a:solidFill>
                  <a:prstClr val="black"/>
                </a:solidFill>
                <a:effectLst/>
                <a:uLnTx/>
                <a:uFillTx/>
                <a:latin typeface="Calibri"/>
                <a:ea typeface="+mn-ea"/>
                <a:cs typeface="Arial" panose="020B0604020202020204" pitchFamily="34" charset="0"/>
              </a:rPr>
              <a:t>columna</a:t>
            </a:r>
            <a:r>
              <a:rPr kumimoji="0" lang="es-CL" sz="16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rPr>
              <a:t>, </a:t>
            </a:r>
            <a:r>
              <a:rPr kumimoji="0" lang="es-CL" sz="1600" b="1" i="0" u="none" strike="noStrike" kern="1200" cap="none" spc="0" normalizeH="0" baseline="0" noProof="0" dirty="0" err="1">
                <a:ln>
                  <a:noFill/>
                </a:ln>
                <a:solidFill>
                  <a:prstClr val="black"/>
                </a:solidFill>
                <a:effectLst/>
                <a:uLnTx/>
                <a:uFillTx/>
                <a:latin typeface="Calibri"/>
                <a:ea typeface="+mn-ea"/>
                <a:cs typeface="Arial" panose="020B0604020202020204" pitchFamily="34" charset="0"/>
              </a:rPr>
              <a:t>f</a:t>
            </a:r>
            <a:r>
              <a:rPr kumimoji="0" lang="es-CL" sz="1600" b="1" i="1" u="none" strike="noStrike" kern="1200" cap="none" spc="0" normalizeH="0" baseline="0" noProof="0" dirty="0" err="1">
                <a:ln>
                  <a:noFill/>
                </a:ln>
                <a:solidFill>
                  <a:prstClr val="black"/>
                </a:solidFill>
                <a:effectLst/>
                <a:uLnTx/>
                <a:uFillTx/>
                <a:latin typeface="Calibri"/>
                <a:ea typeface="+mn-ea"/>
                <a:cs typeface="Arial" panose="020B0604020202020204" pitchFamily="34" charset="0"/>
              </a:rPr>
              <a:t>unción_de_grupo</a:t>
            </a:r>
            <a:endParaRPr kumimoji="0" lang="es-CL" sz="1600" b="1" i="1" u="none" strike="noStrike" kern="1200" cap="none" spc="0" normalizeH="0" baseline="0" noProof="0" dirty="0">
              <a:ln>
                <a:noFill/>
              </a:ln>
              <a:solidFill>
                <a:prstClr val="black"/>
              </a:solidFill>
              <a:effectLst/>
              <a:uLnTx/>
              <a:uFillTx/>
              <a:latin typeface="Calibri"/>
              <a:ea typeface="+mn-ea"/>
              <a:cs typeface="Arial" panose="020B0604020202020204" pitchFamily="34" charset="0"/>
            </a:endParaRPr>
          </a:p>
          <a:p>
            <a:pPr marL="0" marR="0" lvl="0" indent="0" defTabSz="914400" eaLnBrk="1" fontAlgn="base" latinLnBrk="0" hangingPunct="1">
              <a:lnSpc>
                <a:spcPct val="100000"/>
              </a:lnSpc>
              <a:spcBef>
                <a:spcPct val="0"/>
              </a:spcBef>
              <a:spcAft>
                <a:spcPct val="0"/>
              </a:spcAft>
              <a:buClrTx/>
              <a:buSzTx/>
              <a:buFontTx/>
              <a:buNone/>
              <a:tabLst/>
              <a:defRPr/>
            </a:pPr>
            <a:r>
              <a:rPr kumimoji="0" lang="es-CL" sz="16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rPr>
              <a:t>FROM </a:t>
            </a:r>
            <a:r>
              <a:rPr kumimoji="0" lang="es-CL" sz="1600" b="1" i="1" u="none" strike="noStrike" kern="1200" cap="none" spc="0" normalizeH="0" baseline="0" noProof="0" dirty="0">
                <a:ln>
                  <a:noFill/>
                </a:ln>
                <a:solidFill>
                  <a:prstClr val="black"/>
                </a:solidFill>
                <a:effectLst/>
                <a:uLnTx/>
                <a:uFillTx/>
                <a:latin typeface="Calibri"/>
                <a:ea typeface="+mn-ea"/>
                <a:cs typeface="Arial" panose="020B0604020202020204" pitchFamily="34" charset="0"/>
              </a:rPr>
              <a:t>tabla</a:t>
            </a:r>
          </a:p>
          <a:p>
            <a:pPr marL="0" marR="0" lvl="0" indent="0" defTabSz="914400" eaLnBrk="1" fontAlgn="base" latinLnBrk="0" hangingPunct="1">
              <a:lnSpc>
                <a:spcPct val="100000"/>
              </a:lnSpc>
              <a:spcBef>
                <a:spcPct val="0"/>
              </a:spcBef>
              <a:spcAft>
                <a:spcPct val="0"/>
              </a:spcAft>
              <a:buClrTx/>
              <a:buSzTx/>
              <a:buFontTx/>
              <a:buNone/>
              <a:tabLst/>
              <a:defRPr/>
            </a:pPr>
            <a:r>
              <a:rPr kumimoji="0" lang="es-CL" sz="16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rPr>
              <a:t>[WHERE </a:t>
            </a:r>
            <a:r>
              <a:rPr kumimoji="0" lang="es-CL" sz="1600" b="1" i="1" u="none" strike="noStrike" kern="1200" cap="none" spc="0" normalizeH="0" baseline="0" noProof="0" dirty="0">
                <a:ln>
                  <a:noFill/>
                </a:ln>
                <a:solidFill>
                  <a:prstClr val="black"/>
                </a:solidFill>
                <a:effectLst/>
                <a:uLnTx/>
                <a:uFillTx/>
                <a:latin typeface="Calibri"/>
                <a:ea typeface="+mn-ea"/>
                <a:cs typeface="Arial" panose="020B0604020202020204" pitchFamily="34" charset="0"/>
              </a:rPr>
              <a:t>condición</a:t>
            </a:r>
            <a:r>
              <a:rPr kumimoji="0" lang="es-CL" sz="16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rPr>
              <a:t>]</a:t>
            </a:r>
          </a:p>
          <a:p>
            <a:pPr marL="0" marR="0" lvl="0" indent="0" defTabSz="914400" eaLnBrk="1" fontAlgn="base" latinLnBrk="0" hangingPunct="1">
              <a:lnSpc>
                <a:spcPct val="100000"/>
              </a:lnSpc>
              <a:spcBef>
                <a:spcPct val="0"/>
              </a:spcBef>
              <a:spcAft>
                <a:spcPct val="0"/>
              </a:spcAft>
              <a:buClrTx/>
              <a:buSzTx/>
              <a:buFontTx/>
              <a:buNone/>
              <a:tabLst/>
              <a:defRPr/>
            </a:pPr>
            <a:r>
              <a:rPr kumimoji="0" lang="es-CL" sz="16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rPr>
              <a:t>[GROUP BY </a:t>
            </a:r>
            <a:r>
              <a:rPr kumimoji="0" lang="es-CL" sz="1600" b="1" i="1" u="none" strike="noStrike" kern="1200" cap="none" spc="0" normalizeH="0" baseline="0" noProof="0" dirty="0" err="1">
                <a:ln>
                  <a:noFill/>
                </a:ln>
                <a:solidFill>
                  <a:prstClr val="black"/>
                </a:solidFill>
                <a:effectLst/>
                <a:uLnTx/>
                <a:uFillTx/>
                <a:latin typeface="Calibri"/>
                <a:ea typeface="+mn-ea"/>
                <a:cs typeface="Arial" panose="020B0604020202020204" pitchFamily="34" charset="0"/>
              </a:rPr>
              <a:t>expresión_de_grupo</a:t>
            </a:r>
            <a:r>
              <a:rPr kumimoji="0" lang="es-CL" sz="16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rPr>
              <a:t>]</a:t>
            </a:r>
          </a:p>
          <a:p>
            <a:pPr marL="0" marR="0" lvl="0" indent="0" defTabSz="914400" eaLnBrk="1" fontAlgn="base" latinLnBrk="0" hangingPunct="1">
              <a:lnSpc>
                <a:spcPct val="100000"/>
              </a:lnSpc>
              <a:spcBef>
                <a:spcPct val="0"/>
              </a:spcBef>
              <a:spcAft>
                <a:spcPct val="0"/>
              </a:spcAft>
              <a:buClrTx/>
              <a:buSzTx/>
              <a:buFontTx/>
              <a:buNone/>
              <a:tabLst/>
              <a:defRPr/>
            </a:pPr>
            <a:r>
              <a:rPr kumimoji="0" lang="es-CL" sz="16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rPr>
              <a:t>[</a:t>
            </a:r>
            <a:r>
              <a:rPr kumimoji="0" lang="es-CL" sz="1600" b="1" i="0" u="none" strike="noStrike" kern="1200" cap="none" spc="0" normalizeH="0" baseline="0" noProof="0" dirty="0">
                <a:ln>
                  <a:noFill/>
                </a:ln>
                <a:solidFill>
                  <a:srgbClr val="DA1000"/>
                </a:solidFill>
                <a:effectLst/>
                <a:uLnTx/>
                <a:uFillTx/>
                <a:latin typeface="Calibri"/>
                <a:ea typeface="+mn-ea"/>
                <a:cs typeface="Arial" panose="020B0604020202020204" pitchFamily="34" charset="0"/>
              </a:rPr>
              <a:t>HAVING </a:t>
            </a:r>
            <a:r>
              <a:rPr kumimoji="0" lang="es-CL" sz="1600" b="1" i="1" u="none" strike="noStrike" kern="1200" cap="none" spc="0" normalizeH="0" baseline="0" noProof="0" dirty="0" err="1">
                <a:ln>
                  <a:noFill/>
                </a:ln>
                <a:solidFill>
                  <a:srgbClr val="DA1000"/>
                </a:solidFill>
                <a:effectLst/>
                <a:uLnTx/>
                <a:uFillTx/>
                <a:latin typeface="Calibri"/>
                <a:ea typeface="+mn-ea"/>
                <a:cs typeface="Arial" panose="020B0604020202020204" pitchFamily="34" charset="0"/>
              </a:rPr>
              <a:t>condición_de_grupo</a:t>
            </a:r>
            <a:r>
              <a:rPr kumimoji="0" lang="es-CL" sz="16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rPr>
              <a:t>]</a:t>
            </a:r>
          </a:p>
          <a:p>
            <a:pPr marL="0" marR="0" lvl="0" indent="0" defTabSz="914400" eaLnBrk="1" fontAlgn="base" latinLnBrk="0" hangingPunct="1">
              <a:lnSpc>
                <a:spcPct val="100000"/>
              </a:lnSpc>
              <a:spcBef>
                <a:spcPct val="0"/>
              </a:spcBef>
              <a:spcAft>
                <a:spcPct val="0"/>
              </a:spcAft>
              <a:buClrTx/>
              <a:buSzTx/>
              <a:buFontTx/>
              <a:buNone/>
              <a:tabLst/>
              <a:defRPr/>
            </a:pPr>
            <a:r>
              <a:rPr kumimoji="0" lang="es-CL" sz="16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rPr>
              <a:t>[ORDER BY </a:t>
            </a:r>
            <a:r>
              <a:rPr kumimoji="0" lang="es-CL" sz="1600" b="1" i="1" u="none" strike="noStrike" kern="1200" cap="none" spc="0" normalizeH="0" baseline="0" noProof="0" dirty="0">
                <a:ln>
                  <a:noFill/>
                </a:ln>
                <a:solidFill>
                  <a:prstClr val="black"/>
                </a:solidFill>
                <a:effectLst/>
                <a:uLnTx/>
                <a:uFillTx/>
                <a:latin typeface="Calibri"/>
                <a:ea typeface="+mn-ea"/>
                <a:cs typeface="Arial" panose="020B0604020202020204" pitchFamily="34" charset="0"/>
              </a:rPr>
              <a:t>columna</a:t>
            </a:r>
            <a:r>
              <a:rPr kumimoji="0" lang="es-CL" sz="16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rPr>
              <a:t>];</a:t>
            </a:r>
            <a:endParaRPr kumimoji="0" lang="en-US" sz="16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endParaRPr>
          </a:p>
          <a:p>
            <a:pPr marL="0" marR="0" lvl="0" indent="0" defTabSz="914400" eaLnBrk="1" fontAlgn="base" latinLnBrk="0" hangingPunct="1">
              <a:lnSpc>
                <a:spcPct val="100000"/>
              </a:lnSpc>
              <a:spcBef>
                <a:spcPct val="0"/>
              </a:spcBef>
              <a:spcAft>
                <a:spcPct val="0"/>
              </a:spcAft>
              <a:buClrTx/>
              <a:buSzTx/>
              <a:buFontTx/>
              <a:buNone/>
              <a:tabLst/>
              <a:defRPr/>
            </a:pPr>
            <a:endParaRPr kumimoji="0" lang="en-US" sz="800" b="1" i="0" u="none" strike="noStrike" kern="1200" cap="none" spc="0" normalizeH="0" baseline="0" noProof="0" dirty="0">
              <a:ln>
                <a:noFill/>
              </a:ln>
              <a:solidFill>
                <a:prstClr val="black"/>
              </a:solidFill>
              <a:effectLst/>
              <a:uLnTx/>
              <a:uFillTx/>
              <a:latin typeface="Arial" charset="0"/>
              <a:ea typeface="+mn-ea"/>
              <a:cs typeface="Arial" panose="020B0604020202020204" pitchFamily="34" charset="0"/>
            </a:endParaRPr>
          </a:p>
        </p:txBody>
      </p:sp>
      <p:pic>
        <p:nvPicPr>
          <p:cNvPr id="11" name="Imagen 10">
            <a:extLst>
              <a:ext uri="{FF2B5EF4-FFF2-40B4-BE49-F238E27FC236}">
                <a16:creationId xmlns:a16="http://schemas.microsoft.com/office/drawing/2014/main" xmlns="" id="{A9855146-02BB-48BD-B2B5-A61D87B9F5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50184" y="4092553"/>
            <a:ext cx="2486312" cy="2120678"/>
          </a:xfrm>
          <a:prstGeom prst="rect">
            <a:avLst/>
          </a:prstGeom>
        </p:spPr>
      </p:pic>
    </p:spTree>
    <p:extLst>
      <p:ext uri="{BB962C8B-B14F-4D97-AF65-F5344CB8AC3E}">
        <p14:creationId xmlns:p14="http://schemas.microsoft.com/office/powerpoint/2010/main" val="38573603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xmlns="" id="{532F8F7C-62F6-AB45-8C6F-954F7E1DBD86}"/>
              </a:ext>
            </a:extLst>
          </p:cNvPr>
          <p:cNvSpPr>
            <a:spLocks noGrp="1"/>
          </p:cNvSpPr>
          <p:nvPr>
            <p:ph type="title"/>
          </p:nvPr>
        </p:nvSpPr>
        <p:spPr>
          <a:xfrm>
            <a:off x="1670394" y="212725"/>
            <a:ext cx="4288185" cy="813000"/>
          </a:xfrm>
        </p:spPr>
        <p:txBody>
          <a:bodyPr/>
          <a:lstStyle/>
          <a:p>
            <a:pPr lvl="0" defTabSz="457200">
              <a:defRPr/>
            </a:pPr>
            <a:r>
              <a:rPr lang="es-CL" sz="2800" b="1" dirty="0">
                <a:solidFill>
                  <a:prstClr val="white"/>
                </a:solidFill>
                <a:latin typeface="Calibri"/>
              </a:rPr>
              <a:t>Restringiendo Resultados del Grupo </a:t>
            </a:r>
          </a:p>
        </p:txBody>
      </p:sp>
      <p:sp>
        <p:nvSpPr>
          <p:cNvPr id="14" name="Rectangle 3">
            <a:extLst>
              <a:ext uri="{FF2B5EF4-FFF2-40B4-BE49-F238E27FC236}">
                <a16:creationId xmlns:a16="http://schemas.microsoft.com/office/drawing/2014/main" xmlns="" id="{AC2AB693-D9A7-45AC-8CAA-D651286200ED}"/>
              </a:ext>
            </a:extLst>
          </p:cNvPr>
          <p:cNvSpPr txBox="1">
            <a:spLocks noChangeArrowheads="1"/>
          </p:cNvSpPr>
          <p:nvPr/>
        </p:nvSpPr>
        <p:spPr bwMode="auto">
          <a:xfrm>
            <a:off x="576709" y="1628477"/>
            <a:ext cx="8459787" cy="360363"/>
          </a:xfrm>
          <a:prstGeom prst="rect">
            <a:avLst/>
          </a:prstGeom>
          <a:noFill/>
          <a:ln w="9525">
            <a:noFill/>
            <a:miter lim="800000"/>
            <a:headEnd/>
            <a:tailEnd/>
          </a:ln>
        </p:spPr>
        <p:txBody>
          <a:bodyPr/>
          <a:lstStyle/>
          <a:p>
            <a:pPr marL="609600" indent="-609600" algn="just" defTabSz="457200" fontAlgn="base">
              <a:lnSpc>
                <a:spcPct val="80000"/>
              </a:lnSpc>
              <a:spcBef>
                <a:spcPct val="20000"/>
              </a:spcBef>
              <a:spcAft>
                <a:spcPct val="0"/>
              </a:spcAft>
              <a:buClrTx/>
              <a:buFont typeface="Arial" charset="0"/>
              <a:buChar char="•"/>
            </a:pPr>
            <a:r>
              <a:rPr lang="es-CL" sz="2000" kern="1200" dirty="0">
                <a:solidFill>
                  <a:prstClr val="black"/>
                </a:solidFill>
                <a:latin typeface="Calibri"/>
                <a:ea typeface="Arial Unicode MS"/>
                <a:cs typeface="Times New Roman" pitchFamily="18" charset="0"/>
              </a:rPr>
              <a:t>Ejemplo:</a:t>
            </a: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Times New Roman" pitchFamily="18" charset="0"/>
            </a:endParaRPr>
          </a:p>
        </p:txBody>
      </p:sp>
      <p:sp>
        <p:nvSpPr>
          <p:cNvPr id="15" name="Text Box 5">
            <a:extLst>
              <a:ext uri="{FF2B5EF4-FFF2-40B4-BE49-F238E27FC236}">
                <a16:creationId xmlns:a16="http://schemas.microsoft.com/office/drawing/2014/main" xmlns="" id="{9C6899E5-BC66-4F9B-BDFE-B8B6EB57CCCB}"/>
              </a:ext>
            </a:extLst>
          </p:cNvPr>
          <p:cNvSpPr txBox="1">
            <a:spLocks noChangeArrowheads="1"/>
          </p:cNvSpPr>
          <p:nvPr/>
        </p:nvSpPr>
        <p:spPr bwMode="auto">
          <a:xfrm>
            <a:off x="1259632" y="2003356"/>
            <a:ext cx="6499268" cy="1569660"/>
          </a:xfrm>
          <a:prstGeom prst="rect">
            <a:avLst/>
          </a:prstGeom>
          <a:solidFill>
            <a:srgbClr val="FFC000"/>
          </a:solidFill>
          <a:ln w="22225">
            <a:solidFill>
              <a:sysClr val="windowText" lastClr="000000"/>
            </a:solidFill>
            <a:miter lim="800000"/>
            <a:headEnd/>
            <a:tailEnd/>
          </a:ln>
          <a:scene3d>
            <a:camera prst="orthographicFront"/>
            <a:lightRig rig="threePt" dir="t"/>
          </a:scene3d>
          <a:sp3d>
            <a:bevelT w="165100" prst="coolSlant"/>
            <a:bevelB/>
          </a:sp3d>
        </p:spPr>
        <p:txBody>
          <a:bodyPr>
            <a:spAutoFit/>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s-MX" sz="800" b="0" i="0" u="none" strike="noStrike" kern="1200" cap="none" spc="0" normalizeH="0" baseline="0" noProof="0" dirty="0">
              <a:ln>
                <a:noFill/>
              </a:ln>
              <a:solidFill>
                <a:prstClr val="black"/>
              </a:solidFill>
              <a:effectLst/>
              <a:uLnTx/>
              <a:uFillTx/>
              <a:latin typeface="Arial" charset="0"/>
              <a:ea typeface="+mn-ea"/>
              <a:cs typeface="Arial" panose="020B0604020202020204" pitchFamily="34" charset="0"/>
            </a:endParaRPr>
          </a:p>
          <a:p>
            <a:pPr marL="0" marR="0" lvl="0" indent="0" defTabSz="91440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rPr>
              <a:t>SELECT </a:t>
            </a:r>
            <a:r>
              <a:rPr kumimoji="0" lang="en-US" sz="1600" b="1" i="0" u="none" strike="noStrike" kern="1200" cap="none" spc="0" normalizeH="0" baseline="0" noProof="0" dirty="0" err="1">
                <a:ln>
                  <a:noFill/>
                </a:ln>
                <a:solidFill>
                  <a:prstClr val="black"/>
                </a:solidFill>
                <a:effectLst/>
                <a:uLnTx/>
                <a:uFillTx/>
                <a:latin typeface="Calibri"/>
                <a:ea typeface="+mn-ea"/>
                <a:cs typeface="Arial" panose="020B0604020202020204" pitchFamily="34" charset="0"/>
              </a:rPr>
              <a:t>department_id</a:t>
            </a:r>
            <a:r>
              <a:rPr kumimoji="0" lang="en-US" sz="16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rPr>
              <a:t>, </a:t>
            </a:r>
            <a:r>
              <a:rPr kumimoji="0" lang="en-US" sz="1600" b="1" i="0" u="none" strike="noStrike" kern="1200" cap="none" spc="0" normalizeH="0" baseline="0" noProof="0" dirty="0">
                <a:ln>
                  <a:noFill/>
                </a:ln>
                <a:solidFill>
                  <a:srgbClr val="DA1000"/>
                </a:solidFill>
                <a:effectLst/>
                <a:uLnTx/>
                <a:uFillTx/>
                <a:latin typeface="Calibri"/>
                <a:ea typeface="+mn-ea"/>
                <a:cs typeface="Arial" panose="020B0604020202020204" pitchFamily="34" charset="0"/>
              </a:rPr>
              <a:t>ROUND(</a:t>
            </a:r>
            <a:r>
              <a:rPr kumimoji="0" lang="en-US" sz="1600" b="1" i="0" u="none" strike="noStrike" kern="1200" cap="none" spc="0" normalizeH="0" baseline="0" noProof="0" dirty="0">
                <a:ln>
                  <a:noFill/>
                </a:ln>
                <a:solidFill>
                  <a:srgbClr val="0000DA"/>
                </a:solidFill>
                <a:effectLst/>
                <a:uLnTx/>
                <a:uFillTx/>
                <a:latin typeface="Calibri"/>
                <a:ea typeface="+mn-ea"/>
                <a:cs typeface="Arial" panose="020B0604020202020204" pitchFamily="34" charset="0"/>
              </a:rPr>
              <a:t>AVG(salary)</a:t>
            </a:r>
            <a:r>
              <a:rPr kumimoji="0" lang="en-US" sz="1600" b="1" i="0" u="none" strike="noStrike" kern="1200" cap="none" spc="0" normalizeH="0" baseline="0" noProof="0" dirty="0">
                <a:ln>
                  <a:noFill/>
                </a:ln>
                <a:solidFill>
                  <a:srgbClr val="DA1000"/>
                </a:solidFill>
                <a:effectLst/>
                <a:uLnTx/>
                <a:uFillTx/>
                <a:latin typeface="Calibri"/>
                <a:ea typeface="+mn-ea"/>
                <a:cs typeface="Arial" panose="020B0604020202020204" pitchFamily="34" charset="0"/>
              </a:rPr>
              <a:t>)</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rPr>
              <a:t> FROM employees</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rPr>
              <a:t>GROUP BY </a:t>
            </a:r>
            <a:r>
              <a:rPr kumimoji="0" lang="en-US" sz="1600" b="1" i="0" u="none" strike="noStrike" kern="1200" cap="none" spc="0" normalizeH="0" baseline="0" noProof="0" dirty="0" err="1">
                <a:ln>
                  <a:noFill/>
                </a:ln>
                <a:solidFill>
                  <a:prstClr val="black"/>
                </a:solidFill>
                <a:effectLst/>
                <a:uLnTx/>
                <a:uFillTx/>
                <a:latin typeface="Calibri"/>
                <a:ea typeface="+mn-ea"/>
                <a:cs typeface="Arial" panose="020B0604020202020204" pitchFamily="34" charset="0"/>
              </a:rPr>
              <a:t>department_id</a:t>
            </a:r>
            <a:endParaRPr kumimoji="0" lang="en-US" sz="16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endParaRPr>
          </a:p>
          <a:p>
            <a:pPr marL="0" marR="0" lvl="0" indent="0" defTabSz="91440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800080"/>
                </a:solidFill>
                <a:effectLst/>
                <a:uLnTx/>
                <a:uFillTx/>
                <a:latin typeface="Calibri"/>
                <a:ea typeface="+mn-ea"/>
                <a:cs typeface="Arial" panose="020B0604020202020204" pitchFamily="34" charset="0"/>
              </a:rPr>
              <a:t>HAVING MAX(salary) &gt; 1000</a:t>
            </a:r>
            <a:endParaRPr kumimoji="0" lang="en-US" sz="16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endParaRPr>
          </a:p>
          <a:p>
            <a:pPr marL="0" marR="0" lvl="0" indent="0" defTabSz="91440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rPr>
              <a:t>ORDER BY </a:t>
            </a:r>
            <a:r>
              <a:rPr kumimoji="0" lang="en-US" sz="1600" b="1" i="0" u="none" strike="noStrike" kern="1200" cap="none" spc="0" normalizeH="0" baseline="0" noProof="0" dirty="0">
                <a:ln>
                  <a:noFill/>
                </a:ln>
                <a:solidFill>
                  <a:srgbClr val="DA1000"/>
                </a:solidFill>
                <a:effectLst/>
                <a:uLnTx/>
                <a:uFillTx/>
                <a:latin typeface="Calibri"/>
                <a:ea typeface="+mn-ea"/>
                <a:cs typeface="Arial" panose="020B0604020202020204" pitchFamily="34" charset="0"/>
              </a:rPr>
              <a:t>ROUND(</a:t>
            </a:r>
            <a:r>
              <a:rPr kumimoji="0" lang="en-US" sz="1600" b="1" i="0" u="none" strike="noStrike" kern="1200" cap="none" spc="0" normalizeH="0" baseline="0" noProof="0" dirty="0">
                <a:ln>
                  <a:noFill/>
                </a:ln>
                <a:solidFill>
                  <a:srgbClr val="0000DA"/>
                </a:solidFill>
                <a:effectLst/>
                <a:uLnTx/>
                <a:uFillTx/>
                <a:latin typeface="Calibri"/>
                <a:ea typeface="+mn-ea"/>
                <a:cs typeface="Arial" panose="020B0604020202020204" pitchFamily="34" charset="0"/>
              </a:rPr>
              <a:t>AVG(salary)</a:t>
            </a:r>
            <a:r>
              <a:rPr kumimoji="0" lang="en-US" sz="1600" b="1" i="0" u="none" strike="noStrike" kern="1200" cap="none" spc="0" normalizeH="0" baseline="0" noProof="0" dirty="0">
                <a:ln>
                  <a:noFill/>
                </a:ln>
                <a:solidFill>
                  <a:srgbClr val="DA1000"/>
                </a:solidFill>
                <a:effectLst/>
                <a:uLnTx/>
                <a:uFillTx/>
                <a:latin typeface="Calibri"/>
                <a:ea typeface="+mn-ea"/>
                <a:cs typeface="Arial" panose="020B0604020202020204" pitchFamily="34" charset="0"/>
              </a:rPr>
              <a:t>) </a:t>
            </a:r>
            <a:r>
              <a:rPr kumimoji="0" lang="en-US" sz="16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rPr>
              <a:t>DESC;</a:t>
            </a:r>
          </a:p>
          <a:p>
            <a:pPr marL="0" marR="0" lvl="0" indent="0" defTabSz="914400" eaLnBrk="1" fontAlgn="base" latinLnBrk="0" hangingPunct="1">
              <a:lnSpc>
                <a:spcPct val="100000"/>
              </a:lnSpc>
              <a:spcBef>
                <a:spcPct val="0"/>
              </a:spcBef>
              <a:spcAft>
                <a:spcPct val="0"/>
              </a:spcAft>
              <a:buClrTx/>
              <a:buSzTx/>
              <a:buFontTx/>
              <a:buNone/>
              <a:tabLst/>
              <a:defRPr/>
            </a:pPr>
            <a:endParaRPr kumimoji="0" lang="en-US" sz="8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endParaRPr>
          </a:p>
        </p:txBody>
      </p:sp>
      <p:pic>
        <p:nvPicPr>
          <p:cNvPr id="16" name="Imagen 15">
            <a:extLst>
              <a:ext uri="{FF2B5EF4-FFF2-40B4-BE49-F238E27FC236}">
                <a16:creationId xmlns:a16="http://schemas.microsoft.com/office/drawing/2014/main" xmlns="" id="{57DBFE6E-4F85-424F-ABD8-232EEBE166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59832" y="3717032"/>
            <a:ext cx="2956676" cy="2808312"/>
          </a:xfrm>
          <a:prstGeom prst="rect">
            <a:avLst/>
          </a:prstGeom>
        </p:spPr>
      </p:pic>
    </p:spTree>
    <p:extLst>
      <p:ext uri="{BB962C8B-B14F-4D97-AF65-F5344CB8AC3E}">
        <p14:creationId xmlns:p14="http://schemas.microsoft.com/office/powerpoint/2010/main" val="17631613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xmlns="" id="{532F8F7C-62F6-AB45-8C6F-954F7E1DBD86}"/>
              </a:ext>
            </a:extLst>
          </p:cNvPr>
          <p:cNvSpPr>
            <a:spLocks noGrp="1"/>
          </p:cNvSpPr>
          <p:nvPr>
            <p:ph type="title"/>
          </p:nvPr>
        </p:nvSpPr>
        <p:spPr>
          <a:xfrm>
            <a:off x="1670394" y="212725"/>
            <a:ext cx="4288185" cy="813000"/>
          </a:xfrm>
        </p:spPr>
        <p:txBody>
          <a:bodyPr/>
          <a:lstStyle/>
          <a:p>
            <a:pPr lvl="0" defTabSz="457200">
              <a:defRPr/>
            </a:pPr>
            <a:r>
              <a:rPr lang="es-CL" sz="2800" b="1" dirty="0">
                <a:solidFill>
                  <a:prstClr val="white"/>
                </a:solidFill>
                <a:latin typeface="Calibri"/>
              </a:rPr>
              <a:t>Restringiendo Resultados del Grupo </a:t>
            </a:r>
          </a:p>
        </p:txBody>
      </p:sp>
      <p:sp>
        <p:nvSpPr>
          <p:cNvPr id="9" name="Rectangle 3">
            <a:extLst>
              <a:ext uri="{FF2B5EF4-FFF2-40B4-BE49-F238E27FC236}">
                <a16:creationId xmlns:a16="http://schemas.microsoft.com/office/drawing/2014/main" xmlns="" id="{1A02ABAE-8ECE-47C6-948E-00FA2A83306C}"/>
              </a:ext>
            </a:extLst>
          </p:cNvPr>
          <p:cNvSpPr txBox="1">
            <a:spLocks noChangeArrowheads="1"/>
          </p:cNvSpPr>
          <p:nvPr/>
        </p:nvSpPr>
        <p:spPr bwMode="auto">
          <a:xfrm>
            <a:off x="576709" y="1628477"/>
            <a:ext cx="8459787" cy="360363"/>
          </a:xfrm>
          <a:prstGeom prst="rect">
            <a:avLst/>
          </a:prstGeom>
          <a:noFill/>
          <a:ln w="9525">
            <a:noFill/>
            <a:miter lim="800000"/>
            <a:headEnd/>
            <a:tailEnd/>
          </a:ln>
        </p:spPr>
        <p:txBody>
          <a:bodyPr/>
          <a:lstStyle/>
          <a:p>
            <a:pPr marL="609600" indent="-609600" algn="just" defTabSz="457200" fontAlgn="base">
              <a:lnSpc>
                <a:spcPct val="80000"/>
              </a:lnSpc>
              <a:spcBef>
                <a:spcPct val="20000"/>
              </a:spcBef>
              <a:spcAft>
                <a:spcPct val="0"/>
              </a:spcAft>
              <a:buClrTx/>
              <a:buFont typeface="Arial" charset="0"/>
              <a:buChar char="•"/>
            </a:pPr>
            <a:r>
              <a:rPr lang="es-CL" sz="2000" kern="1200" dirty="0">
                <a:solidFill>
                  <a:prstClr val="black"/>
                </a:solidFill>
                <a:latin typeface="Calibri"/>
                <a:ea typeface="Arial Unicode MS"/>
                <a:cs typeface="Times New Roman" pitchFamily="18" charset="0"/>
              </a:rPr>
              <a:t>Ejemplo:</a:t>
            </a: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Times New Roman" pitchFamily="18" charset="0"/>
            </a:endParaRPr>
          </a:p>
          <a:p>
            <a:pPr algn="just" defTabSz="457200" fontAlgn="base">
              <a:lnSpc>
                <a:spcPct val="80000"/>
              </a:lnSpc>
              <a:spcBef>
                <a:spcPct val="20000"/>
              </a:spcBef>
              <a:spcAft>
                <a:spcPct val="0"/>
              </a:spcAft>
              <a:buClrTx/>
              <a:buFontTx/>
              <a:buNone/>
            </a:pPr>
            <a:endParaRPr lang="es-CL"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Times New Roman" pitchFamily="18" charset="0"/>
            </a:endParaRPr>
          </a:p>
        </p:txBody>
      </p:sp>
      <p:sp>
        <p:nvSpPr>
          <p:cNvPr id="10" name="Text Box 5">
            <a:extLst>
              <a:ext uri="{FF2B5EF4-FFF2-40B4-BE49-F238E27FC236}">
                <a16:creationId xmlns:a16="http://schemas.microsoft.com/office/drawing/2014/main" xmlns="" id="{F16481B9-CEC6-4A38-8C2A-2976D8F84F6F}"/>
              </a:ext>
            </a:extLst>
          </p:cNvPr>
          <p:cNvSpPr txBox="1">
            <a:spLocks noChangeArrowheads="1"/>
          </p:cNvSpPr>
          <p:nvPr/>
        </p:nvSpPr>
        <p:spPr bwMode="auto">
          <a:xfrm>
            <a:off x="1305488" y="1947828"/>
            <a:ext cx="6506872" cy="1569660"/>
          </a:xfrm>
          <a:prstGeom prst="rect">
            <a:avLst/>
          </a:prstGeom>
          <a:solidFill>
            <a:srgbClr val="FFC000"/>
          </a:solidFill>
          <a:ln w="22225">
            <a:solidFill>
              <a:sysClr val="windowText" lastClr="000000"/>
            </a:solidFill>
            <a:miter lim="800000"/>
            <a:headEnd/>
            <a:tailEnd/>
          </a:ln>
          <a:scene3d>
            <a:camera prst="orthographicFront"/>
            <a:lightRig rig="threePt" dir="t"/>
          </a:scene3d>
          <a:sp3d>
            <a:bevelT w="165100" prst="coolSlant"/>
            <a:bevelB/>
          </a:sp3d>
        </p:spPr>
        <p:txBody>
          <a:bodyPr wrap="square">
            <a:spAutoFit/>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s-MX" sz="800" b="0" i="0" u="none" strike="noStrike" kern="1200" cap="none" spc="0" normalizeH="0" baseline="0" noProof="0" dirty="0">
              <a:ln>
                <a:noFill/>
              </a:ln>
              <a:solidFill>
                <a:prstClr val="black"/>
              </a:solidFill>
              <a:effectLst/>
              <a:uLnTx/>
              <a:uFillTx/>
              <a:latin typeface="Arial" charset="0"/>
              <a:ea typeface="+mn-ea"/>
              <a:cs typeface="Arial" panose="020B0604020202020204" pitchFamily="34" charset="0"/>
            </a:endParaRPr>
          </a:p>
          <a:p>
            <a:pPr marL="0" marR="0" lvl="0" indent="0" defTabSz="91440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rPr>
              <a:t>SELECT </a:t>
            </a:r>
            <a:r>
              <a:rPr kumimoji="0" lang="en-US" sz="1600" b="1" i="0" u="none" strike="noStrike" kern="1200" cap="none" spc="0" normalizeH="0" baseline="0" noProof="0" dirty="0" err="1">
                <a:ln>
                  <a:noFill/>
                </a:ln>
                <a:solidFill>
                  <a:prstClr val="black"/>
                </a:solidFill>
                <a:effectLst/>
                <a:uLnTx/>
                <a:uFillTx/>
                <a:latin typeface="Calibri"/>
                <a:ea typeface="+mn-ea"/>
                <a:cs typeface="Arial" panose="020B0604020202020204" pitchFamily="34" charset="0"/>
              </a:rPr>
              <a:t>department_id</a:t>
            </a:r>
            <a:r>
              <a:rPr kumimoji="0" lang="en-US" sz="16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rPr>
              <a:t>, </a:t>
            </a:r>
            <a:r>
              <a:rPr kumimoji="0" lang="en-US" sz="1600" b="1" i="0" u="none" strike="noStrike" kern="1200" cap="none" spc="0" normalizeH="0" baseline="0" noProof="0" dirty="0">
                <a:ln>
                  <a:noFill/>
                </a:ln>
                <a:solidFill>
                  <a:srgbClr val="DA1000"/>
                </a:solidFill>
                <a:effectLst/>
                <a:uLnTx/>
                <a:uFillTx/>
                <a:latin typeface="Calibri"/>
                <a:ea typeface="+mn-ea"/>
                <a:cs typeface="Arial" panose="020B0604020202020204" pitchFamily="34" charset="0"/>
              </a:rPr>
              <a:t>MIN(salary)</a:t>
            </a:r>
            <a:r>
              <a:rPr kumimoji="0" lang="en-US" sz="16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rPr>
              <a:t>, </a:t>
            </a:r>
            <a:r>
              <a:rPr kumimoji="0" lang="en-US" sz="1600" b="1" i="0" u="none" strike="noStrike" kern="1200" cap="none" spc="0" normalizeH="0" baseline="0" noProof="0" dirty="0">
                <a:ln>
                  <a:noFill/>
                </a:ln>
                <a:solidFill>
                  <a:srgbClr val="0000DA"/>
                </a:solidFill>
                <a:effectLst/>
                <a:uLnTx/>
                <a:uFillTx/>
                <a:latin typeface="Calibri"/>
                <a:ea typeface="+mn-ea"/>
                <a:cs typeface="Arial" panose="020B0604020202020204" pitchFamily="34" charset="0"/>
              </a:rPr>
              <a:t>MAX(salary)</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rPr>
              <a:t> FROM employees</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800080"/>
                </a:solidFill>
                <a:effectLst/>
                <a:uLnTx/>
                <a:uFillTx/>
                <a:latin typeface="Calibri"/>
                <a:ea typeface="+mn-ea"/>
                <a:cs typeface="Arial" panose="020B0604020202020204" pitchFamily="34" charset="0"/>
              </a:rPr>
              <a:t>HAVING MIN(salary) &gt; 2500</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800080"/>
                </a:solidFill>
                <a:effectLst/>
                <a:uLnTx/>
                <a:uFillTx/>
                <a:latin typeface="Calibri"/>
                <a:ea typeface="+mn-ea"/>
                <a:cs typeface="Arial" panose="020B0604020202020204" pitchFamily="34" charset="0"/>
              </a:rPr>
              <a:t>AND MAX(salary) &gt; 5000</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rPr>
              <a:t>GROUP BY </a:t>
            </a:r>
            <a:r>
              <a:rPr kumimoji="0" lang="en-US" sz="1600" b="1" i="0" u="none" strike="noStrike" kern="1200" cap="none" spc="0" normalizeH="0" baseline="0" noProof="0" dirty="0" err="1">
                <a:ln>
                  <a:noFill/>
                </a:ln>
                <a:solidFill>
                  <a:prstClr val="black"/>
                </a:solidFill>
                <a:effectLst/>
                <a:uLnTx/>
                <a:uFillTx/>
                <a:latin typeface="Calibri"/>
                <a:ea typeface="+mn-ea"/>
                <a:cs typeface="Arial" panose="020B0604020202020204" pitchFamily="34" charset="0"/>
              </a:rPr>
              <a:t>department_id</a:t>
            </a:r>
            <a:r>
              <a:rPr kumimoji="0" lang="en-US" sz="16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rPr>
              <a:t>;</a:t>
            </a:r>
          </a:p>
          <a:p>
            <a:pPr marL="0" marR="0" lvl="0" indent="0" defTabSz="914400" eaLnBrk="1" fontAlgn="base" latinLnBrk="0" hangingPunct="1">
              <a:lnSpc>
                <a:spcPct val="100000"/>
              </a:lnSpc>
              <a:spcBef>
                <a:spcPct val="0"/>
              </a:spcBef>
              <a:spcAft>
                <a:spcPct val="0"/>
              </a:spcAft>
              <a:buClrTx/>
              <a:buSzTx/>
              <a:buFontTx/>
              <a:buNone/>
              <a:tabLst/>
              <a:defRPr/>
            </a:pPr>
            <a:endParaRPr kumimoji="0" lang="en-US" sz="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pic>
        <p:nvPicPr>
          <p:cNvPr id="11" name="Imagen 10">
            <a:extLst>
              <a:ext uri="{FF2B5EF4-FFF2-40B4-BE49-F238E27FC236}">
                <a16:creationId xmlns:a16="http://schemas.microsoft.com/office/drawing/2014/main" xmlns="" id="{CA47687E-C69B-45D0-B7E4-5E5612F276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71800" y="3645024"/>
            <a:ext cx="3578139" cy="2262810"/>
          </a:xfrm>
          <a:prstGeom prst="rect">
            <a:avLst/>
          </a:prstGeom>
        </p:spPr>
      </p:pic>
    </p:spTree>
    <p:extLst>
      <p:ext uri="{BB962C8B-B14F-4D97-AF65-F5344CB8AC3E}">
        <p14:creationId xmlns:p14="http://schemas.microsoft.com/office/powerpoint/2010/main" val="12387117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xmlns="" id="{532F8F7C-62F6-AB45-8C6F-954F7E1DBD86}"/>
              </a:ext>
            </a:extLst>
          </p:cNvPr>
          <p:cNvSpPr>
            <a:spLocks noGrp="1"/>
          </p:cNvSpPr>
          <p:nvPr>
            <p:ph type="title"/>
          </p:nvPr>
        </p:nvSpPr>
        <p:spPr>
          <a:xfrm>
            <a:off x="1670394" y="212725"/>
            <a:ext cx="4288185" cy="813000"/>
          </a:xfrm>
        </p:spPr>
        <p:txBody>
          <a:bodyPr/>
          <a:lstStyle/>
          <a:p>
            <a:pPr lvl="0" defTabSz="457200">
              <a:defRPr/>
            </a:pPr>
            <a:r>
              <a:rPr lang="es-CL" sz="2800" b="1" dirty="0">
                <a:solidFill>
                  <a:prstClr val="white"/>
                </a:solidFill>
                <a:latin typeface="Calibri"/>
              </a:rPr>
              <a:t>Restringiendo Resultados del Grupo </a:t>
            </a:r>
          </a:p>
        </p:txBody>
      </p:sp>
      <p:sp>
        <p:nvSpPr>
          <p:cNvPr id="12" name="Rectangle 3">
            <a:extLst>
              <a:ext uri="{FF2B5EF4-FFF2-40B4-BE49-F238E27FC236}">
                <a16:creationId xmlns:a16="http://schemas.microsoft.com/office/drawing/2014/main" xmlns="" id="{9196B235-FF34-49EC-963A-30F22B378AAC}"/>
              </a:ext>
            </a:extLst>
          </p:cNvPr>
          <p:cNvSpPr txBox="1">
            <a:spLocks noChangeArrowheads="1"/>
          </p:cNvSpPr>
          <p:nvPr/>
        </p:nvSpPr>
        <p:spPr bwMode="auto">
          <a:xfrm>
            <a:off x="576709" y="1628477"/>
            <a:ext cx="8459787" cy="360363"/>
          </a:xfrm>
          <a:prstGeom prst="rect">
            <a:avLst/>
          </a:prstGeom>
          <a:noFill/>
          <a:ln w="9525">
            <a:noFill/>
            <a:miter lim="800000"/>
            <a:headEnd/>
            <a:tailEnd/>
          </a:ln>
        </p:spPr>
        <p:txBody>
          <a:bodyPr/>
          <a:lstStyle/>
          <a:p>
            <a:pPr marL="609600" indent="-609600" algn="just" defTabSz="457200" fontAlgn="base">
              <a:lnSpc>
                <a:spcPct val="80000"/>
              </a:lnSpc>
              <a:spcBef>
                <a:spcPct val="20000"/>
              </a:spcBef>
              <a:spcAft>
                <a:spcPct val="0"/>
              </a:spcAft>
              <a:buClrTx/>
              <a:buFont typeface="Arial" charset="0"/>
              <a:buChar char="•"/>
            </a:pPr>
            <a:r>
              <a:rPr lang="es-CL" sz="2000" kern="1200" dirty="0">
                <a:solidFill>
                  <a:prstClr val="black"/>
                </a:solidFill>
                <a:latin typeface="Calibri"/>
                <a:ea typeface="Arial Unicode MS"/>
                <a:cs typeface="Times New Roman" pitchFamily="18" charset="0"/>
              </a:rPr>
              <a:t>Ejemplo:</a:t>
            </a: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Times New Roman" pitchFamily="18" charset="0"/>
            </a:endParaRPr>
          </a:p>
          <a:p>
            <a:pPr algn="just" defTabSz="457200" fontAlgn="base">
              <a:lnSpc>
                <a:spcPct val="80000"/>
              </a:lnSpc>
              <a:spcBef>
                <a:spcPct val="20000"/>
              </a:spcBef>
              <a:spcAft>
                <a:spcPct val="0"/>
              </a:spcAft>
              <a:buClrTx/>
              <a:buFontTx/>
              <a:buNone/>
            </a:pPr>
            <a:endParaRPr lang="es-CL"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Times New Roman" pitchFamily="18" charset="0"/>
            </a:endParaRPr>
          </a:p>
        </p:txBody>
      </p:sp>
      <p:sp>
        <p:nvSpPr>
          <p:cNvPr id="13" name="Text Box 5">
            <a:extLst>
              <a:ext uri="{FF2B5EF4-FFF2-40B4-BE49-F238E27FC236}">
                <a16:creationId xmlns:a16="http://schemas.microsoft.com/office/drawing/2014/main" xmlns="" id="{9931F633-DFC8-4B08-94A4-C5B65427E4F6}"/>
              </a:ext>
            </a:extLst>
          </p:cNvPr>
          <p:cNvSpPr txBox="1">
            <a:spLocks noChangeArrowheads="1"/>
          </p:cNvSpPr>
          <p:nvPr/>
        </p:nvSpPr>
        <p:spPr bwMode="auto">
          <a:xfrm>
            <a:off x="1313711" y="1934761"/>
            <a:ext cx="6480720" cy="1815882"/>
          </a:xfrm>
          <a:prstGeom prst="rect">
            <a:avLst/>
          </a:prstGeom>
          <a:solidFill>
            <a:srgbClr val="FFC000"/>
          </a:solidFill>
          <a:ln w="22225">
            <a:solidFill>
              <a:sysClr val="windowText" lastClr="000000"/>
            </a:solidFill>
            <a:miter lim="800000"/>
            <a:headEnd/>
            <a:tailEnd/>
          </a:ln>
          <a:scene3d>
            <a:camera prst="orthographicFront"/>
            <a:lightRig rig="threePt" dir="t"/>
          </a:scene3d>
          <a:sp3d>
            <a:bevelT w="165100" prst="coolSlant"/>
            <a:bevelB/>
          </a:sp3d>
        </p:spPr>
        <p:txBody>
          <a:bodyPr wrap="square">
            <a:spAutoFit/>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s-MX" sz="800" b="0" i="0" u="none" strike="noStrike" kern="1200" cap="none" spc="0" normalizeH="0" baseline="0" noProof="0" dirty="0">
              <a:ln>
                <a:noFill/>
              </a:ln>
              <a:solidFill>
                <a:prstClr val="black"/>
              </a:solidFill>
              <a:effectLst/>
              <a:uLnTx/>
              <a:uFillTx/>
              <a:latin typeface="Arial" charset="0"/>
              <a:ea typeface="+mn-ea"/>
              <a:cs typeface="Arial" panose="020B0604020202020204" pitchFamily="34" charset="0"/>
            </a:endParaRPr>
          </a:p>
          <a:p>
            <a:pPr marL="0" marR="0" lvl="0" indent="0" defTabSz="91440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rPr>
              <a:t>SELECT </a:t>
            </a:r>
            <a:r>
              <a:rPr kumimoji="0" lang="en-US" sz="1600" b="1" i="0" u="none" strike="noStrike" kern="1200" cap="none" spc="0" normalizeH="0" baseline="0" noProof="0" dirty="0" err="1">
                <a:ln>
                  <a:noFill/>
                </a:ln>
                <a:solidFill>
                  <a:prstClr val="black"/>
                </a:solidFill>
                <a:effectLst/>
                <a:uLnTx/>
                <a:uFillTx/>
                <a:latin typeface="Calibri"/>
                <a:ea typeface="+mn-ea"/>
                <a:cs typeface="Arial" panose="020B0604020202020204" pitchFamily="34" charset="0"/>
              </a:rPr>
              <a:t>department_id</a:t>
            </a:r>
            <a:r>
              <a:rPr kumimoji="0" lang="en-US" sz="16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rPr>
              <a:t>, </a:t>
            </a:r>
            <a:r>
              <a:rPr kumimoji="0" lang="en-US" sz="1600" b="1" i="0" u="none" strike="noStrike" kern="1200" cap="none" spc="0" normalizeH="0" baseline="0" noProof="0" dirty="0">
                <a:ln>
                  <a:noFill/>
                </a:ln>
                <a:solidFill>
                  <a:srgbClr val="DA1000"/>
                </a:solidFill>
                <a:effectLst/>
                <a:uLnTx/>
                <a:uFillTx/>
                <a:latin typeface="Calibri"/>
                <a:ea typeface="+mn-ea"/>
                <a:cs typeface="Arial" panose="020B0604020202020204" pitchFamily="34" charset="0"/>
              </a:rPr>
              <a:t>MIN(salary)</a:t>
            </a:r>
            <a:r>
              <a:rPr kumimoji="0" lang="en-US" sz="16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rPr>
              <a:t>, </a:t>
            </a:r>
            <a:r>
              <a:rPr kumimoji="0" lang="en-US" sz="1600" b="1" i="0" u="none" strike="noStrike" kern="1200" cap="none" spc="0" normalizeH="0" baseline="0" noProof="0" dirty="0">
                <a:ln>
                  <a:noFill/>
                </a:ln>
                <a:solidFill>
                  <a:srgbClr val="0000DA"/>
                </a:solidFill>
                <a:effectLst/>
                <a:uLnTx/>
                <a:uFillTx/>
                <a:latin typeface="Calibri"/>
                <a:ea typeface="+mn-ea"/>
                <a:cs typeface="Arial" panose="020B0604020202020204" pitchFamily="34" charset="0"/>
              </a:rPr>
              <a:t>MAX(salary)</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rPr>
              <a:t> FROM employees</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006600"/>
                </a:solidFill>
                <a:effectLst/>
                <a:uLnTx/>
                <a:uFillTx/>
                <a:latin typeface="Calibri"/>
                <a:ea typeface="+mn-ea"/>
                <a:cs typeface="Arial" panose="020B0604020202020204" pitchFamily="34" charset="0"/>
              </a:rPr>
              <a:t>WHERE </a:t>
            </a:r>
            <a:r>
              <a:rPr kumimoji="0" lang="en-US" sz="1600" b="1" i="0" u="none" strike="noStrike" kern="1200" cap="none" spc="0" normalizeH="0" baseline="0" noProof="0" dirty="0" err="1">
                <a:ln>
                  <a:noFill/>
                </a:ln>
                <a:solidFill>
                  <a:srgbClr val="006600"/>
                </a:solidFill>
                <a:effectLst/>
                <a:uLnTx/>
                <a:uFillTx/>
                <a:latin typeface="Calibri"/>
                <a:ea typeface="+mn-ea"/>
                <a:cs typeface="Arial" panose="020B0604020202020204" pitchFamily="34" charset="0"/>
              </a:rPr>
              <a:t>department_id</a:t>
            </a:r>
            <a:r>
              <a:rPr kumimoji="0" lang="en-US" sz="1600" b="1" i="0" u="none" strike="noStrike" kern="1200" cap="none" spc="0" normalizeH="0" baseline="0" noProof="0" dirty="0">
                <a:ln>
                  <a:noFill/>
                </a:ln>
                <a:solidFill>
                  <a:srgbClr val="006600"/>
                </a:solidFill>
                <a:effectLst/>
                <a:uLnTx/>
                <a:uFillTx/>
                <a:latin typeface="Calibri"/>
                <a:ea typeface="+mn-ea"/>
                <a:cs typeface="Arial" panose="020B0604020202020204" pitchFamily="34" charset="0"/>
              </a:rPr>
              <a:t> &gt; 20</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800080"/>
                </a:solidFill>
                <a:effectLst/>
                <a:uLnTx/>
                <a:uFillTx/>
                <a:latin typeface="Calibri"/>
                <a:ea typeface="+mn-ea"/>
                <a:cs typeface="Arial" panose="020B0604020202020204" pitchFamily="34" charset="0"/>
              </a:rPr>
              <a:t>HAVING MIN(salary) &gt; 2500</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800080"/>
                </a:solidFill>
                <a:effectLst/>
                <a:uLnTx/>
                <a:uFillTx/>
                <a:latin typeface="Calibri"/>
                <a:ea typeface="+mn-ea"/>
                <a:cs typeface="Arial" panose="020B0604020202020204" pitchFamily="34" charset="0"/>
              </a:rPr>
              <a:t>AND MAX(salary) &gt; 5000</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rPr>
              <a:t>GROUP BY </a:t>
            </a:r>
            <a:r>
              <a:rPr kumimoji="0" lang="en-US" sz="1600" b="1" i="0" u="none" strike="noStrike" kern="1200" cap="none" spc="0" normalizeH="0" baseline="0" noProof="0" dirty="0" err="1">
                <a:ln>
                  <a:noFill/>
                </a:ln>
                <a:solidFill>
                  <a:prstClr val="black"/>
                </a:solidFill>
                <a:effectLst/>
                <a:uLnTx/>
                <a:uFillTx/>
                <a:latin typeface="Calibri"/>
                <a:ea typeface="+mn-ea"/>
                <a:cs typeface="Arial" panose="020B0604020202020204" pitchFamily="34" charset="0"/>
              </a:rPr>
              <a:t>department_id</a:t>
            </a:r>
            <a:r>
              <a:rPr kumimoji="0" lang="en-US" sz="16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rPr>
              <a:t>;</a:t>
            </a:r>
          </a:p>
          <a:p>
            <a:pPr marL="0" marR="0" lvl="0" indent="0" defTabSz="914400" eaLnBrk="1" fontAlgn="base" latinLnBrk="0" hangingPunct="1">
              <a:lnSpc>
                <a:spcPct val="100000"/>
              </a:lnSpc>
              <a:spcBef>
                <a:spcPct val="0"/>
              </a:spcBef>
              <a:spcAft>
                <a:spcPct val="0"/>
              </a:spcAft>
              <a:buClrTx/>
              <a:buSzTx/>
              <a:buFontTx/>
              <a:buNone/>
              <a:tabLst/>
              <a:defRPr/>
            </a:pPr>
            <a:endParaRPr kumimoji="0" lang="en-US" sz="8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endParaRPr>
          </a:p>
        </p:txBody>
      </p:sp>
      <p:pic>
        <p:nvPicPr>
          <p:cNvPr id="14" name="Imagen 13">
            <a:extLst>
              <a:ext uri="{FF2B5EF4-FFF2-40B4-BE49-F238E27FC236}">
                <a16:creationId xmlns:a16="http://schemas.microsoft.com/office/drawing/2014/main" xmlns="" id="{87AFBF5F-7FBC-4A28-8B7E-A6EA2A5A49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13195" y="3907303"/>
            <a:ext cx="3342981" cy="1681937"/>
          </a:xfrm>
          <a:prstGeom prst="rect">
            <a:avLst/>
          </a:prstGeom>
        </p:spPr>
      </p:pic>
    </p:spTree>
    <p:extLst>
      <p:ext uri="{BB962C8B-B14F-4D97-AF65-F5344CB8AC3E}">
        <p14:creationId xmlns:p14="http://schemas.microsoft.com/office/powerpoint/2010/main" val="223741830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ítulo 2">
            <a:extLst>
              <a:ext uri="{FF2B5EF4-FFF2-40B4-BE49-F238E27FC236}">
                <a16:creationId xmlns:a16="http://schemas.microsoft.com/office/drawing/2014/main" xmlns="" id="{700174DB-B143-4555-9D25-6075310D39FB}"/>
              </a:ext>
            </a:extLst>
          </p:cNvPr>
          <p:cNvSpPr>
            <a:spLocks noGrp="1"/>
          </p:cNvSpPr>
          <p:nvPr>
            <p:ph type="title"/>
          </p:nvPr>
        </p:nvSpPr>
        <p:spPr>
          <a:xfrm>
            <a:off x="1670394" y="212725"/>
            <a:ext cx="4288185" cy="813000"/>
          </a:xfrm>
        </p:spPr>
        <p:txBody>
          <a:bodyPr/>
          <a:lstStyle/>
          <a:p>
            <a:pPr lvl="0" defTabSz="457200">
              <a:defRPr/>
            </a:pPr>
            <a:r>
              <a:rPr lang="es-CL" sz="2800" b="1" dirty="0">
                <a:solidFill>
                  <a:prstClr val="white"/>
                </a:solidFill>
                <a:latin typeface="Calibri"/>
              </a:rPr>
              <a:t>Funciones de Grupo Anidadas</a:t>
            </a:r>
          </a:p>
        </p:txBody>
      </p:sp>
      <p:sp>
        <p:nvSpPr>
          <p:cNvPr id="14" name="Rectangle 3">
            <a:extLst>
              <a:ext uri="{FF2B5EF4-FFF2-40B4-BE49-F238E27FC236}">
                <a16:creationId xmlns:a16="http://schemas.microsoft.com/office/drawing/2014/main" xmlns="" id="{C74364C7-E4D0-4B04-B8A2-4C9AEB554B02}"/>
              </a:ext>
            </a:extLst>
          </p:cNvPr>
          <p:cNvSpPr txBox="1">
            <a:spLocks noChangeArrowheads="1"/>
          </p:cNvSpPr>
          <p:nvPr/>
        </p:nvSpPr>
        <p:spPr bwMode="auto">
          <a:xfrm>
            <a:off x="611560" y="1340768"/>
            <a:ext cx="8459787" cy="360363"/>
          </a:xfrm>
          <a:prstGeom prst="rect">
            <a:avLst/>
          </a:prstGeom>
          <a:noFill/>
          <a:ln w="9525">
            <a:noFill/>
            <a:miter lim="800000"/>
            <a:headEnd/>
            <a:tailEnd/>
          </a:ln>
        </p:spPr>
        <p:txBody>
          <a:bodyPr/>
          <a:lstStyle/>
          <a:p>
            <a:pPr marL="609600" indent="-609600" algn="just" defTabSz="457200" fontAlgn="base">
              <a:lnSpc>
                <a:spcPct val="80000"/>
              </a:lnSpc>
              <a:spcBef>
                <a:spcPct val="20000"/>
              </a:spcBef>
              <a:spcAft>
                <a:spcPct val="0"/>
              </a:spcAft>
              <a:buClrTx/>
              <a:buFont typeface="Arial" charset="0"/>
              <a:buChar char="•"/>
            </a:pPr>
            <a:r>
              <a:rPr lang="es-CL" sz="2000" kern="1200" dirty="0">
                <a:solidFill>
                  <a:prstClr val="black"/>
                </a:solidFill>
                <a:latin typeface="Calibri"/>
                <a:ea typeface="Arial Unicode MS"/>
                <a:cs typeface="Times New Roman" pitchFamily="18" charset="0"/>
              </a:rPr>
              <a:t>Las funciones de grupos pueden estar anidadas en un máximo de dos.</a:t>
            </a: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r>
              <a:rPr lang="es-CL" sz="2000" kern="1200" dirty="0">
                <a:solidFill>
                  <a:prstClr val="black"/>
                </a:solidFill>
                <a:latin typeface="Calibri"/>
                <a:ea typeface="Arial Unicode MS"/>
                <a:cs typeface="Times New Roman" pitchFamily="18" charset="0"/>
              </a:rPr>
              <a:t>Ejemplo:</a:t>
            </a:r>
          </a:p>
        </p:txBody>
      </p:sp>
      <p:sp>
        <p:nvSpPr>
          <p:cNvPr id="15" name="Text Box 5">
            <a:extLst>
              <a:ext uri="{FF2B5EF4-FFF2-40B4-BE49-F238E27FC236}">
                <a16:creationId xmlns:a16="http://schemas.microsoft.com/office/drawing/2014/main" xmlns="" id="{367222C4-0FDC-40B6-8A78-0F8707567F3A}"/>
              </a:ext>
            </a:extLst>
          </p:cNvPr>
          <p:cNvSpPr txBox="1">
            <a:spLocks noChangeArrowheads="1"/>
          </p:cNvSpPr>
          <p:nvPr/>
        </p:nvSpPr>
        <p:spPr bwMode="auto">
          <a:xfrm>
            <a:off x="1241084" y="1745263"/>
            <a:ext cx="6499268" cy="1077218"/>
          </a:xfrm>
          <a:prstGeom prst="rect">
            <a:avLst/>
          </a:prstGeom>
          <a:solidFill>
            <a:srgbClr val="FFC000"/>
          </a:solidFill>
          <a:ln w="22225">
            <a:solidFill>
              <a:sysClr val="windowText" lastClr="000000"/>
            </a:solidFill>
            <a:miter lim="800000"/>
            <a:headEnd/>
            <a:tailEnd/>
          </a:ln>
          <a:scene3d>
            <a:camera prst="orthographicFront"/>
            <a:lightRig rig="threePt" dir="t"/>
          </a:scene3d>
          <a:sp3d>
            <a:bevelT w="165100" prst="coolSlant"/>
            <a:bevelB/>
          </a:sp3d>
        </p:spPr>
        <p:txBody>
          <a:bodyPr>
            <a:spAutoFit/>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s-MX" sz="800" b="0" i="0" u="none" strike="noStrike" kern="1200" cap="none" spc="0" normalizeH="0" baseline="0" noProof="0" dirty="0">
              <a:ln>
                <a:noFill/>
              </a:ln>
              <a:solidFill>
                <a:prstClr val="black"/>
              </a:solidFill>
              <a:effectLst/>
              <a:uLnTx/>
              <a:uFillTx/>
              <a:latin typeface="Arial" charset="0"/>
              <a:ea typeface="+mn-ea"/>
              <a:cs typeface="Arial" panose="020B0604020202020204" pitchFamily="34" charset="0"/>
            </a:endParaRPr>
          </a:p>
          <a:p>
            <a:pPr marL="0" marR="0" lvl="0" indent="0" defTabSz="91440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rPr>
              <a:t>SELECT  ROUND(</a:t>
            </a:r>
            <a:r>
              <a:rPr kumimoji="0" lang="en-US" sz="1600" b="1" i="0" u="none" strike="noStrike" kern="1200" cap="none" spc="0" normalizeH="0" baseline="0" noProof="0" dirty="0">
                <a:ln>
                  <a:noFill/>
                </a:ln>
                <a:solidFill>
                  <a:srgbClr val="DA1000"/>
                </a:solidFill>
                <a:effectLst/>
                <a:uLnTx/>
                <a:uFillTx/>
                <a:latin typeface="Calibri"/>
                <a:ea typeface="+mn-ea"/>
                <a:cs typeface="Arial" panose="020B0604020202020204" pitchFamily="34" charset="0"/>
              </a:rPr>
              <a:t>MAX(</a:t>
            </a:r>
            <a:r>
              <a:rPr kumimoji="0" lang="en-US" sz="1600" b="1" i="0" u="none" strike="noStrike" kern="1200" cap="none" spc="0" normalizeH="0" baseline="0" noProof="0" dirty="0">
                <a:ln>
                  <a:noFill/>
                </a:ln>
                <a:solidFill>
                  <a:srgbClr val="0000DA"/>
                </a:solidFill>
                <a:effectLst/>
                <a:uLnTx/>
                <a:uFillTx/>
                <a:latin typeface="Calibri"/>
                <a:ea typeface="+mn-ea"/>
                <a:cs typeface="Arial" panose="020B0604020202020204" pitchFamily="34" charset="0"/>
              </a:rPr>
              <a:t>AVG(salary)</a:t>
            </a:r>
            <a:r>
              <a:rPr kumimoji="0" lang="en-US" sz="1600" b="1" i="0" u="none" strike="noStrike" kern="1200" cap="none" spc="0" normalizeH="0" baseline="0" noProof="0" dirty="0">
                <a:ln>
                  <a:noFill/>
                </a:ln>
                <a:solidFill>
                  <a:srgbClr val="DA1000"/>
                </a:solidFill>
                <a:effectLst/>
                <a:uLnTx/>
                <a:uFillTx/>
                <a:latin typeface="Calibri"/>
                <a:ea typeface="+mn-ea"/>
                <a:cs typeface="Arial" panose="020B0604020202020204" pitchFamily="34" charset="0"/>
              </a:rPr>
              <a:t>)</a:t>
            </a:r>
            <a:r>
              <a:rPr kumimoji="0" lang="en-US" sz="16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rPr>
              <a:t>)  "MÁXIMO SALARIO PROMEDIO"</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rPr>
              <a:t> FROM employees</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800080"/>
                </a:solidFill>
                <a:effectLst/>
                <a:uLnTx/>
                <a:uFillTx/>
                <a:latin typeface="Calibri"/>
                <a:ea typeface="+mn-ea"/>
                <a:cs typeface="Arial" panose="020B0604020202020204" pitchFamily="34" charset="0"/>
              </a:rPr>
              <a:t>GROUP BY </a:t>
            </a:r>
            <a:r>
              <a:rPr kumimoji="0" lang="en-US" sz="1600" b="1" i="0" u="none" strike="noStrike" kern="1200" cap="none" spc="0" normalizeH="0" baseline="0" noProof="0" dirty="0" err="1">
                <a:ln>
                  <a:noFill/>
                </a:ln>
                <a:solidFill>
                  <a:srgbClr val="800080"/>
                </a:solidFill>
                <a:effectLst/>
                <a:uLnTx/>
                <a:uFillTx/>
                <a:latin typeface="Calibri"/>
                <a:ea typeface="+mn-ea"/>
                <a:cs typeface="Arial" panose="020B0604020202020204" pitchFamily="34" charset="0"/>
              </a:rPr>
              <a:t>department_id</a:t>
            </a:r>
            <a:r>
              <a:rPr kumimoji="0" lang="en-US" sz="16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rPr>
              <a:t>;</a:t>
            </a:r>
          </a:p>
          <a:p>
            <a:pPr marL="0" marR="0" lvl="0" indent="0" defTabSz="914400" eaLnBrk="1" fontAlgn="base" latinLnBrk="0" hangingPunct="1">
              <a:lnSpc>
                <a:spcPct val="100000"/>
              </a:lnSpc>
              <a:spcBef>
                <a:spcPct val="0"/>
              </a:spcBef>
              <a:spcAft>
                <a:spcPct val="0"/>
              </a:spcAft>
              <a:buClrTx/>
              <a:buSzTx/>
              <a:buFontTx/>
              <a:buNone/>
              <a:tabLst/>
              <a:defRPr/>
            </a:pPr>
            <a:endParaRPr kumimoji="0" lang="en-US" sz="8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endParaRPr>
          </a:p>
        </p:txBody>
      </p:sp>
      <p:pic>
        <p:nvPicPr>
          <p:cNvPr id="16" name="Imagen 15">
            <a:extLst>
              <a:ext uri="{FF2B5EF4-FFF2-40B4-BE49-F238E27FC236}">
                <a16:creationId xmlns:a16="http://schemas.microsoft.com/office/drawing/2014/main" xmlns="" id="{7EFEEB05-BA19-4192-8614-6BB9864028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5383" y="4450434"/>
            <a:ext cx="2013001" cy="533567"/>
          </a:xfrm>
          <a:prstGeom prst="rect">
            <a:avLst/>
          </a:prstGeom>
        </p:spPr>
      </p:pic>
      <p:pic>
        <p:nvPicPr>
          <p:cNvPr id="17" name="Imagen 16">
            <a:extLst>
              <a:ext uri="{FF2B5EF4-FFF2-40B4-BE49-F238E27FC236}">
                <a16:creationId xmlns:a16="http://schemas.microsoft.com/office/drawing/2014/main" xmlns="" id="{457AABC2-8E2A-4B03-AD8B-F26ED157B3B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70588" y="3526844"/>
            <a:ext cx="4404998" cy="2621073"/>
          </a:xfrm>
          <a:prstGeom prst="rect">
            <a:avLst/>
          </a:prstGeom>
        </p:spPr>
      </p:pic>
      <p:sp>
        <p:nvSpPr>
          <p:cNvPr id="18" name="Rectangle 82">
            <a:extLst>
              <a:ext uri="{FF2B5EF4-FFF2-40B4-BE49-F238E27FC236}">
                <a16:creationId xmlns:a16="http://schemas.microsoft.com/office/drawing/2014/main" xmlns="" id="{D2DBA1D3-4EFC-4034-A9A2-834B1FAB2484}"/>
              </a:ext>
            </a:extLst>
          </p:cNvPr>
          <p:cNvSpPr>
            <a:spLocks noChangeArrowheads="1"/>
          </p:cNvSpPr>
          <p:nvPr/>
        </p:nvSpPr>
        <p:spPr bwMode="auto">
          <a:xfrm>
            <a:off x="1310610" y="4339913"/>
            <a:ext cx="4500000" cy="216000"/>
          </a:xfrm>
          <a:prstGeom prst="rect">
            <a:avLst/>
          </a:prstGeom>
          <a:noFill/>
          <a:ln w="31750">
            <a:solidFill>
              <a:srgbClr val="DA1000"/>
            </a:solidFill>
            <a:miter lim="800000"/>
            <a:headEnd/>
            <a:tailEnd/>
          </a:ln>
        </p:spPr>
        <p:txBody>
          <a:bodyPr wrap="none" anchor="ctr"/>
          <a:lstStyle/>
          <a:p>
            <a:pPr algn="ctr" fontAlgn="base">
              <a:spcBef>
                <a:spcPct val="0"/>
              </a:spcBef>
              <a:spcAft>
                <a:spcPct val="0"/>
              </a:spcAft>
              <a:buClrTx/>
              <a:buFontTx/>
              <a:buNone/>
            </a:pPr>
            <a:r>
              <a:rPr lang="es-ES" sz="2000" kern="1200" dirty="0">
                <a:solidFill>
                  <a:prstClr val="black"/>
                </a:solidFill>
                <a:latin typeface="Arial" charset="0"/>
                <a:ea typeface="+mn-ea"/>
                <a:cs typeface="Arial" panose="020B0604020202020204" pitchFamily="34" charset="0"/>
              </a:rPr>
              <a:t>    </a:t>
            </a:r>
          </a:p>
        </p:txBody>
      </p:sp>
    </p:spTree>
    <p:extLst>
      <p:ext uri="{BB962C8B-B14F-4D97-AF65-F5344CB8AC3E}">
        <p14:creationId xmlns:p14="http://schemas.microsoft.com/office/powerpoint/2010/main" val="38589247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xmlns="" id="{71DCFFB2-9AD1-704E-96BD-9E25D01600D1}"/>
              </a:ext>
            </a:extLst>
          </p:cNvPr>
          <p:cNvSpPr>
            <a:spLocks noGrp="1"/>
          </p:cNvSpPr>
          <p:nvPr>
            <p:ph type="sldNum" idx="4294967295"/>
          </p:nvPr>
        </p:nvSpPr>
        <p:spPr>
          <a:xfrm>
            <a:off x="6915150" y="6356351"/>
            <a:ext cx="2057400" cy="365100"/>
          </a:xfrm>
        </p:spPr>
        <p:txBody>
          <a:bodyPr/>
          <a:lstStyle/>
          <a:p>
            <a:fld id="{00000000-1234-1234-1234-123412341234}" type="slidenum">
              <a:rPr lang="en-US" smtClean="0"/>
              <a:pPr/>
              <a:t>3</a:t>
            </a:fld>
            <a:endParaRPr lang="en-US"/>
          </a:p>
        </p:txBody>
      </p:sp>
      <p:sp>
        <p:nvSpPr>
          <p:cNvPr id="2" name="Título 1">
            <a:extLst>
              <a:ext uri="{FF2B5EF4-FFF2-40B4-BE49-F238E27FC236}">
                <a16:creationId xmlns:a16="http://schemas.microsoft.com/office/drawing/2014/main" xmlns="" id="{9750BC02-FE4E-1148-8346-BA2C94ECC781}"/>
              </a:ext>
            </a:extLst>
          </p:cNvPr>
          <p:cNvSpPr>
            <a:spLocks noGrp="1"/>
          </p:cNvSpPr>
          <p:nvPr>
            <p:ph type="title"/>
          </p:nvPr>
        </p:nvSpPr>
        <p:spPr/>
        <p:txBody>
          <a:bodyPr/>
          <a:lstStyle/>
          <a:p>
            <a:r>
              <a:rPr lang="es-ES_tradnl" b="1" dirty="0"/>
              <a:t>Objetivos de la Clase</a:t>
            </a:r>
          </a:p>
        </p:txBody>
      </p:sp>
      <p:sp>
        <p:nvSpPr>
          <p:cNvPr id="9" name="Marcador de texto 8">
            <a:extLst>
              <a:ext uri="{FF2B5EF4-FFF2-40B4-BE49-F238E27FC236}">
                <a16:creationId xmlns:a16="http://schemas.microsoft.com/office/drawing/2014/main" xmlns="" id="{C0A58EEC-AE91-4A1D-A092-4DC34F040D5C}"/>
              </a:ext>
            </a:extLst>
          </p:cNvPr>
          <p:cNvSpPr>
            <a:spLocks noGrp="1"/>
          </p:cNvSpPr>
          <p:nvPr>
            <p:ph type="body" sz="quarter" idx="11"/>
          </p:nvPr>
        </p:nvSpPr>
        <p:spPr/>
        <p:txBody>
          <a:bodyPr/>
          <a:lstStyle/>
          <a:p>
            <a:pPr marL="393700" indent="-342900" algn="just">
              <a:buFont typeface="Arial" panose="020B0604020202020204" pitchFamily="34" charset="0"/>
              <a:buChar char="•"/>
            </a:pPr>
            <a:r>
              <a:rPr lang="es-CL" sz="2200" dirty="0"/>
              <a:t>Características generales de las Funciones SQL que operan sobre un grupo de filas.</a:t>
            </a:r>
          </a:p>
          <a:p>
            <a:pPr marL="393700" indent="-342900" algn="just">
              <a:buFont typeface="Arial" panose="020B0604020202020204" pitchFamily="34" charset="0"/>
              <a:buChar char="•"/>
            </a:pPr>
            <a:r>
              <a:rPr lang="es-CL" sz="2200" dirty="0"/>
              <a:t>Tipos de Funciones de Grupo y sus características particulares: AVG, SUM, MAX, MIN, COUNT. </a:t>
            </a:r>
          </a:p>
          <a:p>
            <a:pPr marL="393700" indent="-342900" algn="just">
              <a:buFont typeface="Arial" panose="020B0604020202020204" pitchFamily="34" charset="0"/>
              <a:buChar char="•"/>
            </a:pPr>
            <a:r>
              <a:rPr lang="es-CL" sz="2200" dirty="0"/>
              <a:t>Cómo usar  Funciones de Grupos en sentencias SQL.</a:t>
            </a:r>
          </a:p>
          <a:p>
            <a:pPr marL="393700" indent="-342900" algn="just">
              <a:buFont typeface="Arial" panose="020B0604020202020204" pitchFamily="34" charset="0"/>
              <a:buChar char="•"/>
            </a:pPr>
            <a:r>
              <a:rPr lang="es-CL" sz="2200" dirty="0"/>
              <a:t>Cómo usar Funciones de Grupo con valores Nulos.</a:t>
            </a:r>
          </a:p>
          <a:p>
            <a:pPr marL="393700" indent="-342900" algn="just">
              <a:buFont typeface="Arial" panose="020B0604020202020204" pitchFamily="34" charset="0"/>
              <a:buChar char="•"/>
            </a:pPr>
            <a:r>
              <a:rPr lang="es-CL" sz="2200" dirty="0"/>
              <a:t>Cómo usar cláusula GROUP BY en sentencias SQL para mostrar información por grupos de filas.</a:t>
            </a:r>
          </a:p>
          <a:p>
            <a:pPr marL="393700" indent="-342900" algn="just">
              <a:buFont typeface="Arial" panose="020B0604020202020204" pitchFamily="34" charset="0"/>
              <a:buChar char="•"/>
            </a:pPr>
            <a:r>
              <a:rPr lang="es-CL" sz="2200" dirty="0"/>
              <a:t>Cómo crear una condición en una sentencia SQL basada en el resultado que retorne una función de grupo usando la cláusula HAVING.</a:t>
            </a:r>
          </a:p>
          <a:p>
            <a:pPr algn="l"/>
            <a:endParaRPr lang="es-CL" sz="2200" dirty="0"/>
          </a:p>
        </p:txBody>
      </p:sp>
    </p:spTree>
    <p:extLst>
      <p:ext uri="{BB962C8B-B14F-4D97-AF65-F5344CB8AC3E}">
        <p14:creationId xmlns:p14="http://schemas.microsoft.com/office/powerpoint/2010/main" val="1329152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xmlns="" id="{71DCFFB2-9AD1-704E-96BD-9E25D01600D1}"/>
              </a:ext>
            </a:extLst>
          </p:cNvPr>
          <p:cNvSpPr>
            <a:spLocks noGrp="1"/>
          </p:cNvSpPr>
          <p:nvPr>
            <p:ph type="sldNum" idx="4294967295"/>
          </p:nvPr>
        </p:nvSpPr>
        <p:spPr>
          <a:xfrm>
            <a:off x="6915150" y="6356351"/>
            <a:ext cx="2057400" cy="365100"/>
          </a:xfrm>
        </p:spPr>
        <p:txBody>
          <a:bodyPr/>
          <a:lstStyle/>
          <a:p>
            <a:fld id="{00000000-1234-1234-1234-123412341234}" type="slidenum">
              <a:rPr lang="en-US" smtClean="0"/>
              <a:pPr/>
              <a:t>30</a:t>
            </a:fld>
            <a:endParaRPr lang="en-US"/>
          </a:p>
        </p:txBody>
      </p:sp>
      <p:sp>
        <p:nvSpPr>
          <p:cNvPr id="2" name="Título 1">
            <a:extLst>
              <a:ext uri="{FF2B5EF4-FFF2-40B4-BE49-F238E27FC236}">
                <a16:creationId xmlns:a16="http://schemas.microsoft.com/office/drawing/2014/main" xmlns="" id="{9750BC02-FE4E-1148-8346-BA2C94ECC781}"/>
              </a:ext>
            </a:extLst>
          </p:cNvPr>
          <p:cNvSpPr>
            <a:spLocks noGrp="1"/>
          </p:cNvSpPr>
          <p:nvPr>
            <p:ph type="title"/>
          </p:nvPr>
        </p:nvSpPr>
        <p:spPr/>
        <p:txBody>
          <a:bodyPr/>
          <a:lstStyle/>
          <a:p>
            <a:r>
              <a:rPr lang="es-ES_tradnl" b="1" dirty="0"/>
              <a:t>Resumen de la Clase</a:t>
            </a:r>
          </a:p>
        </p:txBody>
      </p:sp>
      <p:sp>
        <p:nvSpPr>
          <p:cNvPr id="9" name="Marcador de texto 8">
            <a:extLst>
              <a:ext uri="{FF2B5EF4-FFF2-40B4-BE49-F238E27FC236}">
                <a16:creationId xmlns:a16="http://schemas.microsoft.com/office/drawing/2014/main" xmlns="" id="{C0A58EEC-AE91-4A1D-A092-4DC34F040D5C}"/>
              </a:ext>
            </a:extLst>
          </p:cNvPr>
          <p:cNvSpPr>
            <a:spLocks noGrp="1"/>
          </p:cNvSpPr>
          <p:nvPr>
            <p:ph type="body" sz="quarter" idx="11"/>
          </p:nvPr>
        </p:nvSpPr>
        <p:spPr/>
        <p:txBody>
          <a:bodyPr/>
          <a:lstStyle/>
          <a:p>
            <a:pPr marL="393700" indent="-342900" algn="just">
              <a:buFont typeface="Arial" panose="020B0604020202020204" pitchFamily="34" charset="0"/>
              <a:buChar char="•"/>
            </a:pPr>
            <a:r>
              <a:rPr lang="es-CL" sz="2200" dirty="0"/>
              <a:t>Se describieron las características generales de las Funciones SQL que operan sobre un grupo de filas.</a:t>
            </a:r>
          </a:p>
          <a:p>
            <a:pPr marL="393700" indent="-342900" algn="just">
              <a:buFont typeface="Arial" panose="020B0604020202020204" pitchFamily="34" charset="0"/>
              <a:buChar char="•"/>
            </a:pPr>
            <a:r>
              <a:rPr lang="es-CL" sz="2200" dirty="0"/>
              <a:t>Se describieron los tipos de Funciones de Grupo y sus características particulares: AVG, SUM, MAX, MIN, COUNT. </a:t>
            </a:r>
          </a:p>
          <a:p>
            <a:pPr marL="393700" indent="-342900" algn="just">
              <a:buFont typeface="Arial" panose="020B0604020202020204" pitchFamily="34" charset="0"/>
              <a:buChar char="•"/>
            </a:pPr>
            <a:r>
              <a:rPr lang="es-CL" sz="2200" dirty="0"/>
              <a:t>Se explicó cómo usar Funciones de Grupos en sentencias SQL.</a:t>
            </a:r>
          </a:p>
          <a:p>
            <a:pPr marL="393700" indent="-342900" algn="just">
              <a:buFont typeface="Arial" panose="020B0604020202020204" pitchFamily="34" charset="0"/>
              <a:buChar char="•"/>
            </a:pPr>
            <a:r>
              <a:rPr lang="es-CL" sz="2200" dirty="0"/>
              <a:t>Se explicó cómo usar Funciones de Grupo con valores Nulos.</a:t>
            </a:r>
          </a:p>
          <a:p>
            <a:pPr marL="393700" indent="-342900" algn="just">
              <a:buFont typeface="Arial" panose="020B0604020202020204" pitchFamily="34" charset="0"/>
              <a:buChar char="•"/>
            </a:pPr>
            <a:r>
              <a:rPr lang="es-CL" sz="2200" dirty="0"/>
              <a:t>Se explicó cómo usar la cláusula GROUP BY en sentencias SQL para mostrar información por grupos de filas.</a:t>
            </a:r>
          </a:p>
          <a:p>
            <a:pPr marL="393700" indent="-342900" algn="just">
              <a:buFont typeface="Arial" panose="020B0604020202020204" pitchFamily="34" charset="0"/>
              <a:buChar char="•"/>
            </a:pPr>
            <a:r>
              <a:rPr lang="es-CL" sz="2200" dirty="0"/>
              <a:t>Se explicó cómo crear una condición en una sentencia SQL basada en el resultado que retorne una función de grupo usando la cláusula HAVING.</a:t>
            </a:r>
          </a:p>
          <a:p>
            <a:pPr algn="l"/>
            <a:endParaRPr lang="es-CL" sz="2200" dirty="0"/>
          </a:p>
        </p:txBody>
      </p:sp>
    </p:spTree>
    <p:extLst>
      <p:ext uri="{BB962C8B-B14F-4D97-AF65-F5344CB8AC3E}">
        <p14:creationId xmlns:p14="http://schemas.microsoft.com/office/powerpoint/2010/main" val="5406755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32"/>
          <p:cNvSpPr txBox="1">
            <a:spLocks noGrp="1"/>
          </p:cNvSpPr>
          <p:nvPr>
            <p:ph type="title"/>
          </p:nvPr>
        </p:nvSpPr>
        <p:spPr>
          <a:xfrm>
            <a:off x="3021508" y="3289884"/>
            <a:ext cx="5995800" cy="1599357"/>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r>
              <a:rPr lang="en-US" sz="4800" b="1" dirty="0" err="1"/>
              <a:t>Conceptos</a:t>
            </a:r>
            <a:r>
              <a:rPr lang="en-US" sz="4800" b="1" dirty="0"/>
              <a:t> de </a:t>
            </a:r>
            <a:r>
              <a:rPr lang="en-US" sz="4800" b="1" dirty="0" err="1"/>
              <a:t>Funciones</a:t>
            </a:r>
            <a:r>
              <a:rPr lang="en-US" sz="4800" b="1" dirty="0"/>
              <a:t> </a:t>
            </a:r>
            <a:r>
              <a:rPr lang="en-US" sz="4800" b="1" dirty="0" err="1"/>
              <a:t>Grupos</a:t>
            </a:r>
            <a:endParaRPr sz="4800" b="1" dirty="0"/>
          </a:p>
        </p:txBody>
      </p:sp>
      <p:sp>
        <p:nvSpPr>
          <p:cNvPr id="3" name="CuadroTexto 1">
            <a:extLst>
              <a:ext uri="{FF2B5EF4-FFF2-40B4-BE49-F238E27FC236}">
                <a16:creationId xmlns:a16="http://schemas.microsoft.com/office/drawing/2014/main" xmlns="" id="{6A6017B4-D30C-488F-9142-9328E2250778}"/>
              </a:ext>
            </a:extLst>
          </p:cNvPr>
          <p:cNvSpPr txBox="1"/>
          <p:nvPr/>
        </p:nvSpPr>
        <p:spPr>
          <a:xfrm>
            <a:off x="1208058" y="6274836"/>
            <a:ext cx="914400" cy="914400"/>
          </a:xfrm>
          <a:prstGeom prst="rect">
            <a:avLst/>
          </a:prstGeom>
          <a:noFill/>
          <a:ln>
            <a:noFill/>
          </a:ln>
        </p:spPr>
        <p:txBody>
          <a:bodyPr spcFirstLastPara="1" wrap="none" lIns="91425" tIns="45700" rIns="91425" bIns="45700" rtlCol="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s-MX" sz="1600" b="1" dirty="0">
                <a:solidFill>
                  <a:schemeClr val="bg1"/>
                </a:solidFill>
              </a:rPr>
              <a:t>*</a:t>
            </a:r>
            <a:r>
              <a:rPr lang="es-MX" sz="1200" b="1" dirty="0">
                <a:solidFill>
                  <a:schemeClr val="bg1"/>
                </a:solidFill>
              </a:rPr>
              <a:t>Las sentencias de los ejemplos usan las tablas del esquema HR de la Base de Datos Oracle </a:t>
            </a:r>
            <a:endParaRPr lang="es-CL" sz="1200" b="1" dirty="0">
              <a:solidFill>
                <a:schemeClr val="bg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xmlns="" id="{532F8F7C-62F6-AB45-8C6F-954F7E1DBD86}"/>
              </a:ext>
            </a:extLst>
          </p:cNvPr>
          <p:cNvSpPr>
            <a:spLocks noGrp="1"/>
          </p:cNvSpPr>
          <p:nvPr>
            <p:ph type="title"/>
          </p:nvPr>
        </p:nvSpPr>
        <p:spPr>
          <a:xfrm>
            <a:off x="1705943" y="224579"/>
            <a:ext cx="4647630" cy="813000"/>
          </a:xfrm>
        </p:spPr>
        <p:txBody>
          <a:bodyPr/>
          <a:lstStyle/>
          <a:p>
            <a:pPr defTabSz="457200">
              <a:defRPr/>
            </a:pPr>
            <a:r>
              <a:rPr lang="es-CL" sz="2800" b="1" dirty="0">
                <a:solidFill>
                  <a:prstClr val="white"/>
                </a:solidFill>
                <a:latin typeface="Calibri"/>
              </a:rPr>
              <a:t>Funciones de Grupos o Agregadas</a:t>
            </a:r>
          </a:p>
        </p:txBody>
      </p:sp>
      <p:pic>
        <p:nvPicPr>
          <p:cNvPr id="5" name="Imagen 4">
            <a:extLst>
              <a:ext uri="{FF2B5EF4-FFF2-40B4-BE49-F238E27FC236}">
                <a16:creationId xmlns:a16="http://schemas.microsoft.com/office/drawing/2014/main" xmlns="" id="{9B1710B7-094F-4BC4-BB16-246A5199B475}"/>
              </a:ext>
            </a:extLst>
          </p:cNvPr>
          <p:cNvPicPr>
            <a:picLocks noChangeAspect="1"/>
          </p:cNvPicPr>
          <p:nvPr/>
        </p:nvPicPr>
        <p:blipFill>
          <a:blip r:embed="rId3"/>
          <a:stretch>
            <a:fillRect/>
          </a:stretch>
        </p:blipFill>
        <p:spPr>
          <a:xfrm>
            <a:off x="273963" y="1476235"/>
            <a:ext cx="8615088" cy="4738298"/>
          </a:xfrm>
          <a:prstGeom prst="rect">
            <a:avLst/>
          </a:prstGeom>
        </p:spPr>
      </p:pic>
    </p:spTree>
    <p:extLst>
      <p:ext uri="{BB962C8B-B14F-4D97-AF65-F5344CB8AC3E}">
        <p14:creationId xmlns:p14="http://schemas.microsoft.com/office/powerpoint/2010/main" val="26973176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2">
            <a:extLst>
              <a:ext uri="{FF2B5EF4-FFF2-40B4-BE49-F238E27FC236}">
                <a16:creationId xmlns:a16="http://schemas.microsoft.com/office/drawing/2014/main" xmlns="" id="{D64CB303-9E50-4C86-A303-36B71E615426}"/>
              </a:ext>
            </a:extLst>
          </p:cNvPr>
          <p:cNvSpPr>
            <a:spLocks noGrp="1"/>
          </p:cNvSpPr>
          <p:nvPr>
            <p:ph type="title"/>
          </p:nvPr>
        </p:nvSpPr>
        <p:spPr>
          <a:xfrm>
            <a:off x="1705943" y="224579"/>
            <a:ext cx="4647630" cy="813000"/>
          </a:xfrm>
        </p:spPr>
        <p:txBody>
          <a:bodyPr/>
          <a:lstStyle/>
          <a:p>
            <a:pPr defTabSz="457200">
              <a:defRPr/>
            </a:pPr>
            <a:r>
              <a:rPr lang="es-CL" sz="2800" b="1" dirty="0">
                <a:solidFill>
                  <a:prstClr val="white"/>
                </a:solidFill>
                <a:latin typeface="Calibri"/>
              </a:rPr>
              <a:t>Funciones de Grupos o Agregadas</a:t>
            </a:r>
          </a:p>
        </p:txBody>
      </p:sp>
      <p:pic>
        <p:nvPicPr>
          <p:cNvPr id="7" name="Imagen 6">
            <a:extLst>
              <a:ext uri="{FF2B5EF4-FFF2-40B4-BE49-F238E27FC236}">
                <a16:creationId xmlns:a16="http://schemas.microsoft.com/office/drawing/2014/main" xmlns="" id="{F976BF27-4BF4-44A3-B06F-93DBCEA84E42}"/>
              </a:ext>
            </a:extLst>
          </p:cNvPr>
          <p:cNvPicPr>
            <a:picLocks noChangeAspect="1"/>
          </p:cNvPicPr>
          <p:nvPr/>
        </p:nvPicPr>
        <p:blipFill>
          <a:blip r:embed="rId3"/>
          <a:stretch>
            <a:fillRect/>
          </a:stretch>
        </p:blipFill>
        <p:spPr>
          <a:xfrm>
            <a:off x="1206286" y="1158610"/>
            <a:ext cx="6731428" cy="5474811"/>
          </a:xfrm>
          <a:prstGeom prst="rect">
            <a:avLst/>
          </a:prstGeom>
        </p:spPr>
      </p:pic>
    </p:spTree>
    <p:extLst>
      <p:ext uri="{BB962C8B-B14F-4D97-AF65-F5344CB8AC3E}">
        <p14:creationId xmlns:p14="http://schemas.microsoft.com/office/powerpoint/2010/main" val="29340613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ítulo 2">
            <a:extLst>
              <a:ext uri="{FF2B5EF4-FFF2-40B4-BE49-F238E27FC236}">
                <a16:creationId xmlns:a16="http://schemas.microsoft.com/office/drawing/2014/main" xmlns="" id="{16441B05-0AB4-474D-8CDA-6BE3DF94E0F0}"/>
              </a:ext>
            </a:extLst>
          </p:cNvPr>
          <p:cNvSpPr>
            <a:spLocks noGrp="1"/>
          </p:cNvSpPr>
          <p:nvPr>
            <p:ph type="title"/>
          </p:nvPr>
        </p:nvSpPr>
        <p:spPr>
          <a:xfrm>
            <a:off x="1705943" y="224579"/>
            <a:ext cx="4647630" cy="813000"/>
          </a:xfrm>
        </p:spPr>
        <p:txBody>
          <a:bodyPr/>
          <a:lstStyle/>
          <a:p>
            <a:pPr defTabSz="457200">
              <a:defRPr/>
            </a:pPr>
            <a:r>
              <a:rPr lang="es-CL" sz="2800" b="1" dirty="0">
                <a:solidFill>
                  <a:prstClr val="white"/>
                </a:solidFill>
                <a:latin typeface="Calibri"/>
              </a:rPr>
              <a:t>Funciones de Grupos o Agregadas</a:t>
            </a:r>
          </a:p>
        </p:txBody>
      </p:sp>
      <p:sp>
        <p:nvSpPr>
          <p:cNvPr id="23" name="Marcador de contenido 1">
            <a:extLst>
              <a:ext uri="{FF2B5EF4-FFF2-40B4-BE49-F238E27FC236}">
                <a16:creationId xmlns:a16="http://schemas.microsoft.com/office/drawing/2014/main" xmlns="" id="{43990E65-8238-4532-A0BF-C737DC606814}"/>
              </a:ext>
            </a:extLst>
          </p:cNvPr>
          <p:cNvSpPr txBox="1">
            <a:spLocks/>
          </p:cNvSpPr>
          <p:nvPr/>
        </p:nvSpPr>
        <p:spPr>
          <a:xfrm>
            <a:off x="457200" y="1295403"/>
            <a:ext cx="8229600" cy="452596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s-CL" sz="2000" b="0" i="0" u="none" strike="noStrike" kern="1200" cap="none" spc="0" normalizeH="0" baseline="0" noProof="0" dirty="0">
                <a:ln>
                  <a:noFill/>
                </a:ln>
                <a:solidFill>
                  <a:sysClr val="windowText" lastClr="000000"/>
                </a:solidFill>
                <a:effectLst/>
                <a:uLnTx/>
                <a:uFillTx/>
                <a:latin typeface="Calibri"/>
                <a:ea typeface="+mn-ea"/>
                <a:cs typeface="+mn-cs"/>
              </a:rPr>
              <a:t>Sintaxis</a:t>
            </a: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endParaRPr kumimoji="0" lang="es-CL" sz="3200" b="0" i="0" u="none" strike="noStrike" kern="1200" cap="none" spc="0" normalizeH="0" baseline="0" noProof="0" dirty="0">
              <a:ln>
                <a:noFill/>
              </a:ln>
              <a:solidFill>
                <a:sysClr val="windowText" lastClr="000000"/>
              </a:solidFill>
              <a:effectLst/>
              <a:uLnTx/>
              <a:uFillTx/>
              <a:latin typeface="Calibri"/>
              <a:ea typeface="+mn-ea"/>
              <a:cs typeface="+mn-cs"/>
            </a:endParaRP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endParaRPr kumimoji="0" lang="es-CL" sz="3200" b="0" i="0" u="none" strike="noStrike" kern="1200" cap="none" spc="0" normalizeH="0" baseline="0" noProof="0" dirty="0">
              <a:ln>
                <a:noFill/>
              </a:ln>
              <a:solidFill>
                <a:sysClr val="windowText" lastClr="000000"/>
              </a:solidFill>
              <a:effectLst/>
              <a:uLnTx/>
              <a:uFillTx/>
              <a:latin typeface="Calibri"/>
              <a:ea typeface="+mn-ea"/>
              <a:cs typeface="+mn-cs"/>
            </a:endParaRP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endParaRPr kumimoji="0" lang="es-CL" sz="3200" b="0" i="0" u="none" strike="noStrike" kern="1200" cap="none" spc="0" normalizeH="0" baseline="0" noProof="0" dirty="0">
              <a:ln>
                <a:noFill/>
              </a:ln>
              <a:solidFill>
                <a:sysClr val="windowText" lastClr="000000"/>
              </a:solidFill>
              <a:effectLst/>
              <a:uLnTx/>
              <a:uFillTx/>
              <a:latin typeface="Calibri"/>
              <a:ea typeface="+mn-ea"/>
              <a:cs typeface="+mn-cs"/>
            </a:endParaRP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endParaRPr kumimoji="0" lang="es-CL" sz="1400" b="0" i="0" u="none" strike="noStrike" kern="1200" cap="none" spc="0" normalizeH="0" baseline="0" noProof="0" dirty="0">
              <a:ln>
                <a:noFill/>
              </a:ln>
              <a:solidFill>
                <a:sysClr val="windowText" lastClr="000000"/>
              </a:solidFill>
              <a:effectLst/>
              <a:uLnTx/>
              <a:uFillTx/>
              <a:latin typeface="Calibri"/>
              <a:ea typeface="Arial Unicode MS"/>
              <a:cs typeface="Times New Roman" pitchFamily="18" charset="0"/>
            </a:endParaRPr>
          </a:p>
          <a:p>
            <a:pPr marL="342900" marR="0" lvl="0" indent="-342900" algn="just" defTabSz="457200" rtl="0" eaLnBrk="1" fontAlgn="auto" latinLnBrk="0" hangingPunct="1">
              <a:lnSpc>
                <a:spcPct val="100000"/>
              </a:lnSpc>
              <a:spcBef>
                <a:spcPct val="20000"/>
              </a:spcBef>
              <a:spcAft>
                <a:spcPts val="0"/>
              </a:spcAft>
              <a:buClrTx/>
              <a:buSzTx/>
              <a:buFont typeface="Arial"/>
              <a:buChar char="•"/>
              <a:tabLst/>
              <a:defRPr/>
            </a:pPr>
            <a:r>
              <a:rPr kumimoji="0" lang="es-CL" sz="2000" b="0" i="0" u="none" strike="noStrike" kern="1200" cap="none" spc="0" normalizeH="0" baseline="0" noProof="0" dirty="0">
                <a:ln>
                  <a:noFill/>
                </a:ln>
                <a:solidFill>
                  <a:sysClr val="windowText" lastClr="000000"/>
                </a:solidFill>
                <a:effectLst/>
                <a:uLnTx/>
                <a:uFillTx/>
                <a:latin typeface="Calibri"/>
                <a:ea typeface="Arial Unicode MS"/>
                <a:cs typeface="Times New Roman" pitchFamily="18" charset="0"/>
              </a:rPr>
              <a:t>Las Funciones de Grupo ignoran los valores Nulos. Para sustituir los valores NULOS se de utilizar funciones NVL, NVL2 o COALESCE.</a:t>
            </a: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endParaRPr kumimoji="0" lang="es-CL" sz="3200" b="0" i="0" u="none" strike="noStrike" kern="1200" cap="none" spc="0" normalizeH="0" baseline="0" noProof="0" dirty="0">
              <a:ln>
                <a:noFill/>
              </a:ln>
              <a:solidFill>
                <a:sysClr val="windowText" lastClr="000000"/>
              </a:solidFill>
              <a:effectLst/>
              <a:uLnTx/>
              <a:uFillTx/>
              <a:latin typeface="Calibri"/>
              <a:ea typeface="+mn-ea"/>
              <a:cs typeface="+mn-cs"/>
            </a:endParaRPr>
          </a:p>
        </p:txBody>
      </p:sp>
      <p:sp>
        <p:nvSpPr>
          <p:cNvPr id="24" name="Text Box 5">
            <a:extLst>
              <a:ext uri="{FF2B5EF4-FFF2-40B4-BE49-F238E27FC236}">
                <a16:creationId xmlns:a16="http://schemas.microsoft.com/office/drawing/2014/main" xmlns="" id="{1F3F5C59-A323-4BA8-BB1B-D5FA53ED015E}"/>
              </a:ext>
            </a:extLst>
          </p:cNvPr>
          <p:cNvSpPr txBox="1">
            <a:spLocks noChangeArrowheads="1"/>
          </p:cNvSpPr>
          <p:nvPr/>
        </p:nvSpPr>
        <p:spPr bwMode="auto">
          <a:xfrm>
            <a:off x="1534512" y="1689523"/>
            <a:ext cx="5845800" cy="1815882"/>
          </a:xfrm>
          <a:prstGeom prst="rect">
            <a:avLst/>
          </a:prstGeom>
          <a:solidFill>
            <a:srgbClr val="FFC000"/>
          </a:solidFill>
          <a:ln w="22225">
            <a:solidFill>
              <a:sysClr val="windowText" lastClr="000000"/>
            </a:solidFill>
            <a:miter lim="800000"/>
            <a:headEnd/>
            <a:tailEnd/>
          </a:ln>
          <a:scene3d>
            <a:camera prst="orthographicFront"/>
            <a:lightRig rig="threePt" dir="t"/>
          </a:scene3d>
          <a:sp3d>
            <a:bevelT w="165100" prst="coolSlant"/>
            <a:bevelB/>
          </a:sp3d>
        </p:spPr>
        <p:txBody>
          <a:bodyPr>
            <a:spAutoFit/>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800" b="1" i="0" u="none" strike="noStrike" kern="1200" cap="none" spc="0" normalizeH="0" baseline="0" noProof="0" dirty="0">
              <a:ln>
                <a:noFill/>
              </a:ln>
              <a:solidFill>
                <a:prstClr val="black"/>
              </a:solidFill>
              <a:effectLst/>
              <a:uLnTx/>
              <a:uFillTx/>
              <a:latin typeface="Arial" charset="0"/>
              <a:ea typeface="+mn-ea"/>
              <a:cs typeface="Arial" panose="020B0604020202020204" pitchFamily="34" charset="0"/>
            </a:endParaRPr>
          </a:p>
          <a:p>
            <a:pPr marL="0" marR="0" lvl="0" indent="0" defTabSz="91440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rPr>
              <a:t>SELECT [</a:t>
            </a:r>
            <a:r>
              <a:rPr kumimoji="0" lang="en-US" sz="1600" b="1" i="0" u="none" strike="noStrike" kern="1200" cap="none" spc="0" normalizeH="0" baseline="0" noProof="0" dirty="0" err="1">
                <a:ln>
                  <a:noFill/>
                </a:ln>
                <a:solidFill>
                  <a:prstClr val="black"/>
                </a:solidFill>
                <a:effectLst/>
                <a:uLnTx/>
                <a:uFillTx/>
                <a:latin typeface="Calibri"/>
                <a:ea typeface="+mn-ea"/>
                <a:cs typeface="Arial" panose="020B0604020202020204" pitchFamily="34" charset="0"/>
              </a:rPr>
              <a:t>columna</a:t>
            </a:r>
            <a:r>
              <a:rPr kumimoji="0" lang="en-US" sz="16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rPr>
              <a:t>], </a:t>
            </a:r>
            <a:r>
              <a:rPr kumimoji="0" lang="en-US" sz="1600" b="1" i="1" u="none" strike="noStrike" kern="1200" cap="none" spc="0" normalizeH="0" baseline="0" noProof="0" dirty="0" err="1">
                <a:ln>
                  <a:noFill/>
                </a:ln>
                <a:solidFill>
                  <a:srgbClr val="DA1000"/>
                </a:solidFill>
                <a:effectLst/>
                <a:uLnTx/>
                <a:uFillTx/>
                <a:latin typeface="Calibri"/>
                <a:ea typeface="+mn-ea"/>
                <a:cs typeface="Arial" panose="020B0604020202020204" pitchFamily="34" charset="0"/>
              </a:rPr>
              <a:t>función_de_grupo</a:t>
            </a:r>
            <a:r>
              <a:rPr kumimoji="0" lang="en-US" sz="1600" b="1" i="0" u="none" strike="noStrike" kern="1200" cap="none" spc="0" normalizeH="0" baseline="0" noProof="0" dirty="0">
                <a:ln>
                  <a:noFill/>
                </a:ln>
                <a:solidFill>
                  <a:srgbClr val="DA1000"/>
                </a:solidFill>
                <a:effectLst/>
                <a:uLnTx/>
                <a:uFillTx/>
                <a:latin typeface="Calibri"/>
                <a:ea typeface="+mn-ea"/>
                <a:cs typeface="Arial" panose="020B0604020202020204" pitchFamily="34" charset="0"/>
              </a:rPr>
              <a:t>(</a:t>
            </a:r>
            <a:r>
              <a:rPr kumimoji="0" lang="en-US" sz="1600" b="1" i="1" u="none" strike="noStrike" kern="1200" cap="none" spc="0" normalizeH="0" baseline="0" noProof="0" dirty="0" err="1">
                <a:ln>
                  <a:noFill/>
                </a:ln>
                <a:solidFill>
                  <a:srgbClr val="DA1000"/>
                </a:solidFill>
                <a:effectLst/>
                <a:uLnTx/>
                <a:uFillTx/>
                <a:latin typeface="Calibri"/>
                <a:ea typeface="+mn-ea"/>
                <a:cs typeface="Arial" panose="020B0604020202020204" pitchFamily="34" charset="0"/>
              </a:rPr>
              <a:t>columna</a:t>
            </a:r>
            <a:r>
              <a:rPr kumimoji="0" lang="en-US" sz="1600" b="1" u="none" strike="noStrike" kern="1200" cap="none" spc="0" normalizeH="0" baseline="0" noProof="0" dirty="0" err="1">
                <a:ln>
                  <a:noFill/>
                </a:ln>
                <a:solidFill>
                  <a:srgbClr val="DA1000"/>
                </a:solidFill>
                <a:effectLst/>
                <a:uLnTx/>
                <a:uFillTx/>
                <a:latin typeface="Calibri"/>
                <a:ea typeface="+mn-ea"/>
                <a:cs typeface="Arial" panose="020B0604020202020204" pitchFamily="34" charset="0"/>
              </a:rPr>
              <a:t>|</a:t>
            </a:r>
            <a:r>
              <a:rPr kumimoji="0" lang="en-US" sz="1600" b="1" i="1" u="none" strike="noStrike" kern="1200" cap="none" spc="0" normalizeH="0" baseline="0" noProof="0" dirty="0" err="1">
                <a:ln>
                  <a:noFill/>
                </a:ln>
                <a:solidFill>
                  <a:srgbClr val="DA1000"/>
                </a:solidFill>
                <a:effectLst/>
                <a:uLnTx/>
                <a:uFillTx/>
                <a:latin typeface="Calibri"/>
                <a:ea typeface="+mn-ea"/>
                <a:cs typeface="Arial" panose="020B0604020202020204" pitchFamily="34" charset="0"/>
              </a:rPr>
              <a:t>expresión</a:t>
            </a:r>
            <a:r>
              <a:rPr kumimoji="0" lang="en-US" sz="1600" b="1" i="0" u="none" strike="noStrike" kern="1200" cap="none" spc="0" normalizeH="0" baseline="0" noProof="0" dirty="0">
                <a:ln>
                  <a:noFill/>
                </a:ln>
                <a:solidFill>
                  <a:srgbClr val="DA1000"/>
                </a:solidFill>
                <a:effectLst/>
                <a:uLnTx/>
                <a:uFillTx/>
                <a:latin typeface="Calibri"/>
                <a:ea typeface="+mn-ea"/>
                <a:cs typeface="Arial" panose="020B0604020202020204" pitchFamily="34" charset="0"/>
              </a:rPr>
              <a:t>)</a:t>
            </a:r>
            <a:r>
              <a:rPr kumimoji="0" lang="en-US" sz="16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rPr>
              <a:t>, …</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rPr>
              <a:t>FROM </a:t>
            </a:r>
            <a:r>
              <a:rPr kumimoji="0" lang="en-US" sz="1600" b="1" i="1" u="none" strike="noStrike" kern="1200" cap="none" spc="0" normalizeH="0" baseline="0" noProof="0" dirty="0" err="1">
                <a:ln>
                  <a:noFill/>
                </a:ln>
                <a:solidFill>
                  <a:prstClr val="black"/>
                </a:solidFill>
                <a:effectLst/>
                <a:uLnTx/>
                <a:uFillTx/>
                <a:latin typeface="Calibri"/>
                <a:ea typeface="+mn-ea"/>
                <a:cs typeface="Arial" panose="020B0604020202020204" pitchFamily="34" charset="0"/>
              </a:rPr>
              <a:t>tabla</a:t>
            </a:r>
            <a:endParaRPr kumimoji="0" lang="en-US" sz="1600" b="1" i="1" u="none" strike="noStrike" kern="1200" cap="none" spc="0" normalizeH="0" baseline="0" noProof="0" dirty="0">
              <a:ln>
                <a:noFill/>
              </a:ln>
              <a:solidFill>
                <a:prstClr val="black"/>
              </a:solidFill>
              <a:effectLst/>
              <a:uLnTx/>
              <a:uFillTx/>
              <a:latin typeface="Calibri"/>
              <a:ea typeface="+mn-ea"/>
              <a:cs typeface="Arial" panose="020B0604020202020204" pitchFamily="34" charset="0"/>
            </a:endParaRPr>
          </a:p>
          <a:p>
            <a:pPr marL="0" marR="0" lvl="0" indent="0" defTabSz="91440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rPr>
              <a:t>[WHERE </a:t>
            </a:r>
            <a:r>
              <a:rPr kumimoji="0" lang="en-US" sz="1600" b="1" i="1" u="none" strike="noStrike" kern="1200" cap="none" spc="0" normalizeH="0" baseline="0" noProof="0" dirty="0" err="1">
                <a:ln>
                  <a:noFill/>
                </a:ln>
                <a:solidFill>
                  <a:prstClr val="black"/>
                </a:solidFill>
                <a:effectLst/>
                <a:uLnTx/>
                <a:uFillTx/>
                <a:latin typeface="Calibri"/>
                <a:ea typeface="+mn-ea"/>
                <a:cs typeface="Arial" panose="020B0604020202020204" pitchFamily="34" charset="0"/>
              </a:rPr>
              <a:t>condición</a:t>
            </a:r>
            <a:r>
              <a:rPr kumimoji="0" lang="en-US" sz="16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rPr>
              <a:t>]</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rPr>
              <a:t>[GROUP BY </a:t>
            </a:r>
            <a:r>
              <a:rPr kumimoji="0" lang="en-US" sz="1600" b="1" i="1" u="none" strike="noStrike" kern="1200" cap="none" spc="0" normalizeH="0" baseline="0" noProof="0" dirty="0" err="1">
                <a:ln>
                  <a:noFill/>
                </a:ln>
                <a:solidFill>
                  <a:prstClr val="black"/>
                </a:solidFill>
                <a:effectLst/>
                <a:uLnTx/>
                <a:uFillTx/>
                <a:latin typeface="Calibri"/>
                <a:ea typeface="+mn-ea"/>
                <a:cs typeface="Arial" panose="020B0604020202020204" pitchFamily="34" charset="0"/>
              </a:rPr>
              <a:t>columna</a:t>
            </a:r>
            <a:r>
              <a:rPr kumimoji="0" lang="en-US" sz="16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rPr>
              <a:t>]</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rPr>
              <a:t>[HAVING </a:t>
            </a:r>
            <a:r>
              <a:rPr kumimoji="0" lang="en-US" sz="1600" b="1" i="0" u="none" strike="noStrike" kern="1200" cap="none" spc="0" normalizeH="0" baseline="0" noProof="0" dirty="0" err="1">
                <a:ln>
                  <a:noFill/>
                </a:ln>
                <a:solidFill>
                  <a:prstClr val="black"/>
                </a:solidFill>
                <a:effectLst/>
                <a:uLnTx/>
                <a:uFillTx/>
                <a:latin typeface="Calibri"/>
                <a:ea typeface="+mn-ea"/>
                <a:cs typeface="Arial" panose="020B0604020202020204" pitchFamily="34" charset="0"/>
              </a:rPr>
              <a:t>condición_de_grupo</a:t>
            </a:r>
            <a:r>
              <a:rPr kumimoji="0" lang="en-US" sz="16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rPr>
              <a:t>]</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rPr>
              <a:t>[ORDER BY </a:t>
            </a:r>
            <a:r>
              <a:rPr kumimoji="0" lang="en-US" sz="1600" b="1" i="1" u="none" strike="noStrike" kern="1200" cap="none" spc="0" normalizeH="0" baseline="0" noProof="0" dirty="0" err="1">
                <a:ln>
                  <a:noFill/>
                </a:ln>
                <a:solidFill>
                  <a:prstClr val="black"/>
                </a:solidFill>
                <a:effectLst/>
                <a:uLnTx/>
                <a:uFillTx/>
                <a:latin typeface="Calibri"/>
                <a:ea typeface="+mn-ea"/>
                <a:cs typeface="Arial" panose="020B0604020202020204" pitchFamily="34" charset="0"/>
              </a:rPr>
              <a:t>columna</a:t>
            </a:r>
            <a:r>
              <a:rPr kumimoji="0" lang="en-US" sz="16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rPr>
              <a:t>];</a:t>
            </a:r>
          </a:p>
          <a:p>
            <a:pPr marL="0" marR="0" lvl="0" indent="0" defTabSz="914400" eaLnBrk="1" fontAlgn="base" latinLnBrk="0" hangingPunct="1">
              <a:lnSpc>
                <a:spcPct val="100000"/>
              </a:lnSpc>
              <a:spcBef>
                <a:spcPct val="0"/>
              </a:spcBef>
              <a:spcAft>
                <a:spcPct val="0"/>
              </a:spcAft>
              <a:buClrTx/>
              <a:buSzTx/>
              <a:buFontTx/>
              <a:buNone/>
              <a:tabLst/>
              <a:defRPr/>
            </a:pPr>
            <a:endParaRPr kumimoji="0" lang="en-US" sz="800" b="1" i="0" u="none" strike="noStrike" kern="1200" cap="none" spc="0" normalizeH="0" baseline="0" noProof="0" dirty="0">
              <a:ln>
                <a:noFill/>
              </a:ln>
              <a:solidFill>
                <a:prstClr val="black"/>
              </a:solidFill>
              <a:effectLst/>
              <a:uLnTx/>
              <a:uFillTx/>
              <a:latin typeface="Arial" charset="0"/>
              <a:ea typeface="+mn-ea"/>
              <a:cs typeface="Arial" panose="020B0604020202020204" pitchFamily="34" charset="0"/>
            </a:endParaRPr>
          </a:p>
        </p:txBody>
      </p:sp>
      <p:pic>
        <p:nvPicPr>
          <p:cNvPr id="39" name="Imagen 38">
            <a:extLst>
              <a:ext uri="{FF2B5EF4-FFF2-40B4-BE49-F238E27FC236}">
                <a16:creationId xmlns:a16="http://schemas.microsoft.com/office/drawing/2014/main" xmlns="" id="{95BDBCB8-C90A-48B5-BDD9-0F77EA5A9EF7}"/>
              </a:ext>
            </a:extLst>
          </p:cNvPr>
          <p:cNvPicPr>
            <a:picLocks noChangeAspect="1"/>
          </p:cNvPicPr>
          <p:nvPr/>
        </p:nvPicPr>
        <p:blipFill>
          <a:blip r:embed="rId3"/>
          <a:stretch>
            <a:fillRect/>
          </a:stretch>
        </p:blipFill>
        <p:spPr>
          <a:xfrm>
            <a:off x="253996" y="4324266"/>
            <a:ext cx="8551336" cy="2221127"/>
          </a:xfrm>
          <a:prstGeom prst="rect">
            <a:avLst/>
          </a:prstGeom>
        </p:spPr>
      </p:pic>
    </p:spTree>
    <p:extLst>
      <p:ext uri="{BB962C8B-B14F-4D97-AF65-F5344CB8AC3E}">
        <p14:creationId xmlns:p14="http://schemas.microsoft.com/office/powerpoint/2010/main" val="13556662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2">
            <a:extLst>
              <a:ext uri="{FF2B5EF4-FFF2-40B4-BE49-F238E27FC236}">
                <a16:creationId xmlns:a16="http://schemas.microsoft.com/office/drawing/2014/main" xmlns="" id="{6D7AF4AA-C604-4375-8289-4DBDEA0E1C5F}"/>
              </a:ext>
            </a:extLst>
          </p:cNvPr>
          <p:cNvSpPr>
            <a:spLocks noGrp="1"/>
          </p:cNvSpPr>
          <p:nvPr>
            <p:ph type="title"/>
          </p:nvPr>
        </p:nvSpPr>
        <p:spPr>
          <a:xfrm>
            <a:off x="1705943" y="241512"/>
            <a:ext cx="4356190" cy="813000"/>
          </a:xfrm>
        </p:spPr>
        <p:txBody>
          <a:bodyPr/>
          <a:lstStyle/>
          <a:p>
            <a:pPr lvl="0" defTabSz="457200">
              <a:defRPr/>
            </a:pPr>
            <a:r>
              <a:rPr lang="es-CL" sz="2800" b="1" dirty="0">
                <a:solidFill>
                  <a:prstClr val="white"/>
                </a:solidFill>
                <a:latin typeface="Calibri"/>
              </a:rPr>
              <a:t>Funciones AVG, SUM, MAX, MIN</a:t>
            </a:r>
            <a:endParaRPr lang="es-CL" sz="2800" b="1" kern="1200" dirty="0">
              <a:solidFill>
                <a:prstClr val="white"/>
              </a:solidFill>
              <a:latin typeface="Calibri"/>
            </a:endParaRPr>
          </a:p>
        </p:txBody>
      </p:sp>
      <p:sp>
        <p:nvSpPr>
          <p:cNvPr id="21" name="Marcador de contenido 1">
            <a:extLst>
              <a:ext uri="{FF2B5EF4-FFF2-40B4-BE49-F238E27FC236}">
                <a16:creationId xmlns:a16="http://schemas.microsoft.com/office/drawing/2014/main" xmlns="" id="{84E8DCE7-65A1-41B5-B80B-CB8092033158}"/>
              </a:ext>
            </a:extLst>
          </p:cNvPr>
          <p:cNvSpPr txBox="1">
            <a:spLocks/>
          </p:cNvSpPr>
          <p:nvPr/>
        </p:nvSpPr>
        <p:spPr>
          <a:xfrm>
            <a:off x="457200" y="1363137"/>
            <a:ext cx="8229600" cy="452596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s-CL" sz="2000" b="0" i="0" u="none" strike="noStrike" kern="1200" cap="none" spc="0" normalizeH="0" baseline="0" noProof="0" dirty="0">
                <a:ln>
                  <a:noFill/>
                </a:ln>
                <a:solidFill>
                  <a:sysClr val="windowText" lastClr="000000"/>
                </a:solidFill>
                <a:effectLst/>
                <a:uLnTx/>
                <a:uFillTx/>
                <a:latin typeface="Calibri"/>
                <a:ea typeface="+mn-ea"/>
                <a:cs typeface="+mn-cs"/>
              </a:rPr>
              <a:t>Ejemplo</a:t>
            </a: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endParaRPr kumimoji="0" lang="es-CL" sz="2000" b="0" i="0" u="none" strike="noStrike" kern="1200" cap="none" spc="0" normalizeH="0" baseline="0" noProof="0" dirty="0">
              <a:ln>
                <a:noFill/>
              </a:ln>
              <a:solidFill>
                <a:sysClr val="windowText" lastClr="000000"/>
              </a:solidFill>
              <a:effectLst/>
              <a:uLnTx/>
              <a:uFillTx/>
              <a:latin typeface="Calibri"/>
              <a:ea typeface="+mn-ea"/>
              <a:cs typeface="+mn-cs"/>
            </a:endParaRP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endParaRPr kumimoji="0" lang="es-CL" sz="2000" b="0" i="0" u="none" strike="noStrike" kern="1200" cap="none" spc="0" normalizeH="0" baseline="0" noProof="0" dirty="0">
              <a:ln>
                <a:noFill/>
              </a:ln>
              <a:solidFill>
                <a:sysClr val="windowText" lastClr="000000"/>
              </a:solidFill>
              <a:effectLst/>
              <a:uLnTx/>
              <a:uFillTx/>
              <a:latin typeface="Calibri"/>
              <a:ea typeface="+mn-ea"/>
              <a:cs typeface="+mn-cs"/>
            </a:endParaRP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endParaRPr kumimoji="0" lang="es-CL" sz="2000" b="0" i="0" u="none" strike="noStrike" kern="1200" cap="none" spc="0" normalizeH="0" baseline="0" noProof="0" dirty="0">
              <a:ln>
                <a:noFill/>
              </a:ln>
              <a:solidFill>
                <a:sysClr val="windowText" lastClr="000000"/>
              </a:solidFill>
              <a:effectLst/>
              <a:uLnTx/>
              <a:uFillTx/>
              <a:latin typeface="Calibri"/>
              <a:ea typeface="+mn-ea"/>
              <a:cs typeface="+mn-cs"/>
            </a:endParaRP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endParaRPr kumimoji="0" lang="es-CL" sz="2000" b="0" i="0" u="none" strike="noStrike" kern="1200" cap="none" spc="0" normalizeH="0" baseline="0" noProof="0" dirty="0">
              <a:ln>
                <a:noFill/>
              </a:ln>
              <a:solidFill>
                <a:sysClr val="windowText" lastClr="000000"/>
              </a:solidFill>
              <a:effectLst/>
              <a:uLnTx/>
              <a:uFillTx/>
              <a:latin typeface="Calibri"/>
              <a:ea typeface="+mn-ea"/>
              <a:cs typeface="+mn-cs"/>
            </a:endParaRP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endParaRPr kumimoji="0" lang="es-CL" sz="2000" b="0" i="0" u="none" strike="noStrike" kern="1200" cap="none" spc="0" normalizeH="0" baseline="0" noProof="0" dirty="0">
              <a:ln>
                <a:noFill/>
              </a:ln>
              <a:solidFill>
                <a:sysClr val="windowText" lastClr="000000"/>
              </a:solidFill>
              <a:effectLst/>
              <a:uLnTx/>
              <a:uFillTx/>
              <a:latin typeface="Calibri"/>
              <a:ea typeface="+mn-ea"/>
              <a:cs typeface="+mn-cs"/>
            </a:endParaRP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endParaRPr kumimoji="0" lang="es-CL" sz="2000" b="0" i="0" u="none" strike="noStrike" kern="1200" cap="none" spc="0" normalizeH="0" baseline="0" noProof="0" dirty="0">
              <a:ln>
                <a:noFill/>
              </a:ln>
              <a:solidFill>
                <a:sysClr val="windowText" lastClr="000000"/>
              </a:solidFill>
              <a:effectLst/>
              <a:uLnTx/>
              <a:uFillTx/>
              <a:latin typeface="Calibri"/>
              <a:ea typeface="+mn-ea"/>
              <a:cs typeface="+mn-cs"/>
            </a:endParaRP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s-CL" sz="2000" b="0" i="0" u="none" strike="noStrike" kern="1200" cap="none" spc="0" normalizeH="0" baseline="0" noProof="0" dirty="0">
                <a:ln>
                  <a:noFill/>
                </a:ln>
                <a:solidFill>
                  <a:sysClr val="windowText" lastClr="000000"/>
                </a:solidFill>
                <a:effectLst/>
                <a:uLnTx/>
                <a:uFillTx/>
                <a:latin typeface="Calibri"/>
                <a:ea typeface="+mn-ea"/>
                <a:cs typeface="+mn-cs"/>
              </a:rPr>
              <a:t>Ejemplo</a:t>
            </a:r>
          </a:p>
        </p:txBody>
      </p:sp>
      <p:sp>
        <p:nvSpPr>
          <p:cNvPr id="22" name="Text Box 5">
            <a:extLst>
              <a:ext uri="{FF2B5EF4-FFF2-40B4-BE49-F238E27FC236}">
                <a16:creationId xmlns:a16="http://schemas.microsoft.com/office/drawing/2014/main" xmlns="" id="{3DB4BF33-D83F-4DD9-81B2-30AE39E35090}"/>
              </a:ext>
            </a:extLst>
          </p:cNvPr>
          <p:cNvSpPr txBox="1">
            <a:spLocks noChangeArrowheads="1"/>
          </p:cNvSpPr>
          <p:nvPr/>
        </p:nvSpPr>
        <p:spPr bwMode="auto">
          <a:xfrm>
            <a:off x="861170" y="1751775"/>
            <a:ext cx="7722013" cy="1323439"/>
          </a:xfrm>
          <a:prstGeom prst="rect">
            <a:avLst/>
          </a:prstGeom>
          <a:solidFill>
            <a:srgbClr val="FFC000"/>
          </a:solidFill>
          <a:ln w="22225">
            <a:solidFill>
              <a:sysClr val="windowText" lastClr="000000"/>
            </a:solidFill>
            <a:miter lim="800000"/>
            <a:headEnd/>
            <a:tailEnd/>
          </a:ln>
          <a:scene3d>
            <a:camera prst="orthographicFront"/>
            <a:lightRig rig="threePt" dir="t"/>
          </a:scene3d>
          <a:sp3d>
            <a:bevelT w="165100" prst="coolSlant"/>
            <a:bevelB/>
          </a:sp3d>
        </p:spPr>
        <p:txBody>
          <a:bodyPr>
            <a:spAutoFit/>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s-MX" sz="800" b="0" i="0" u="none" strike="noStrike" kern="1200" cap="none" spc="0" normalizeH="0" baseline="0" noProof="0" dirty="0">
              <a:ln>
                <a:noFill/>
              </a:ln>
              <a:solidFill>
                <a:prstClr val="black"/>
              </a:solidFill>
              <a:effectLst/>
              <a:uLnTx/>
              <a:uFillTx/>
              <a:latin typeface="Arial" charset="0"/>
              <a:ea typeface="+mn-ea"/>
              <a:cs typeface="Arial" panose="020B0604020202020204" pitchFamily="34" charset="0"/>
            </a:endParaRPr>
          </a:p>
          <a:p>
            <a:pPr marL="0" marR="0" lvl="0" indent="0" defTabSz="91440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rPr>
              <a:t>SELECT  </a:t>
            </a:r>
            <a:r>
              <a:rPr kumimoji="0" lang="en-US" sz="1600" b="1" i="0" u="none" strike="noStrike" kern="1200" cap="none" spc="0" normalizeH="0" baseline="0" noProof="0" dirty="0">
                <a:ln>
                  <a:noFill/>
                </a:ln>
                <a:solidFill>
                  <a:srgbClr val="C00000"/>
                </a:solidFill>
                <a:effectLst/>
                <a:uLnTx/>
                <a:uFillTx/>
                <a:latin typeface="Calibri"/>
                <a:ea typeface="+mn-ea"/>
                <a:cs typeface="Arial" panose="020B0604020202020204" pitchFamily="34" charset="0"/>
              </a:rPr>
              <a:t>ROUND(AVG(salary))</a:t>
            </a:r>
            <a:r>
              <a:rPr kumimoji="0" lang="en-US" sz="16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rPr>
              <a:t> "Salario </a:t>
            </a:r>
            <a:r>
              <a:rPr kumimoji="0" lang="en-US" sz="1600" b="1" i="0" u="none" strike="noStrike" kern="1200" cap="none" spc="0" normalizeH="0" baseline="0" noProof="0" dirty="0" err="1">
                <a:ln>
                  <a:noFill/>
                </a:ln>
                <a:solidFill>
                  <a:prstClr val="black"/>
                </a:solidFill>
                <a:effectLst/>
                <a:uLnTx/>
                <a:uFillTx/>
                <a:latin typeface="Calibri"/>
                <a:ea typeface="+mn-ea"/>
                <a:cs typeface="Arial" panose="020B0604020202020204" pitchFamily="34" charset="0"/>
              </a:rPr>
              <a:t>Promedio</a:t>
            </a:r>
            <a:r>
              <a:rPr kumimoji="0" lang="en-US" sz="16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rPr>
              <a:t>",  </a:t>
            </a:r>
            <a:r>
              <a:rPr kumimoji="0" lang="en-US" sz="1600" b="1" i="0" u="none" strike="noStrike" kern="1200" cap="none" spc="0" normalizeH="0" baseline="0" noProof="0" dirty="0">
                <a:ln>
                  <a:noFill/>
                </a:ln>
                <a:solidFill>
                  <a:srgbClr val="0000CC"/>
                </a:solidFill>
                <a:effectLst/>
                <a:uLnTx/>
                <a:uFillTx/>
                <a:latin typeface="Calibri"/>
                <a:ea typeface="+mn-ea"/>
                <a:cs typeface="Arial" panose="020B0604020202020204" pitchFamily="34" charset="0"/>
              </a:rPr>
              <a:t>MAX(salary)</a:t>
            </a:r>
            <a:r>
              <a:rPr kumimoji="0" lang="en-US" sz="16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rPr>
              <a:t> "Salario </a:t>
            </a:r>
            <a:r>
              <a:rPr kumimoji="0" lang="en-US" sz="1600" b="1" i="0" u="none" strike="noStrike" kern="1200" cap="none" spc="0" normalizeH="0" baseline="0" noProof="0" dirty="0" err="1">
                <a:ln>
                  <a:noFill/>
                </a:ln>
                <a:solidFill>
                  <a:prstClr val="black"/>
                </a:solidFill>
                <a:effectLst/>
                <a:uLnTx/>
                <a:uFillTx/>
                <a:latin typeface="Calibri"/>
                <a:ea typeface="+mn-ea"/>
                <a:cs typeface="Arial" panose="020B0604020202020204" pitchFamily="34" charset="0"/>
              </a:rPr>
              <a:t>Máximo</a:t>
            </a:r>
            <a:r>
              <a:rPr kumimoji="0" lang="en-US" sz="16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rPr>
              <a:t>",</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rPr>
              <a:t>               </a:t>
            </a:r>
            <a:r>
              <a:rPr kumimoji="0" lang="en-US" sz="1600" b="1" i="0" u="none" strike="noStrike" kern="1200" cap="none" spc="0" normalizeH="0" baseline="0" noProof="0" dirty="0">
                <a:ln>
                  <a:noFill/>
                </a:ln>
                <a:solidFill>
                  <a:srgbClr val="800080"/>
                </a:solidFill>
                <a:effectLst/>
                <a:uLnTx/>
                <a:uFillTx/>
                <a:latin typeface="Calibri"/>
                <a:ea typeface="+mn-ea"/>
                <a:cs typeface="Arial" panose="020B0604020202020204" pitchFamily="34" charset="0"/>
              </a:rPr>
              <a:t>MIN(salary)</a:t>
            </a:r>
            <a:r>
              <a:rPr kumimoji="0" lang="en-US" sz="16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rPr>
              <a:t>  "Salario </a:t>
            </a:r>
            <a:r>
              <a:rPr kumimoji="0" lang="en-US" sz="1600" b="1" i="0" u="none" strike="noStrike" kern="1200" cap="none" spc="0" normalizeH="0" baseline="0" noProof="0" dirty="0" err="1">
                <a:ln>
                  <a:noFill/>
                </a:ln>
                <a:solidFill>
                  <a:prstClr val="black"/>
                </a:solidFill>
                <a:effectLst/>
                <a:uLnTx/>
                <a:uFillTx/>
                <a:latin typeface="Calibri"/>
                <a:ea typeface="+mn-ea"/>
                <a:cs typeface="Arial" panose="020B0604020202020204" pitchFamily="34" charset="0"/>
              </a:rPr>
              <a:t>Mínimo</a:t>
            </a:r>
            <a:r>
              <a:rPr kumimoji="0" lang="en-US" sz="16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rPr>
              <a:t>",   </a:t>
            </a:r>
            <a:r>
              <a:rPr kumimoji="0" lang="en-US" sz="1600" b="1" i="0" u="none" strike="noStrike" kern="1200" cap="none" spc="0" normalizeH="0" baseline="0" noProof="0" dirty="0">
                <a:ln>
                  <a:noFill/>
                </a:ln>
                <a:solidFill>
                  <a:srgbClr val="008000"/>
                </a:solidFill>
                <a:effectLst/>
                <a:uLnTx/>
                <a:uFillTx/>
                <a:latin typeface="Calibri"/>
                <a:ea typeface="+mn-ea"/>
                <a:cs typeface="Arial" panose="020B0604020202020204" pitchFamily="34" charset="0"/>
              </a:rPr>
              <a:t>SUM(salary)</a:t>
            </a:r>
            <a:r>
              <a:rPr kumimoji="0" lang="en-US" sz="16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rPr>
              <a:t> "</a:t>
            </a:r>
            <a:r>
              <a:rPr kumimoji="0" lang="en-US" sz="1600" b="1" i="0" u="none" strike="noStrike" kern="1200" cap="none" spc="0" normalizeH="0" baseline="0" noProof="0" dirty="0" err="1">
                <a:ln>
                  <a:noFill/>
                </a:ln>
                <a:solidFill>
                  <a:prstClr val="black"/>
                </a:solidFill>
                <a:effectLst/>
                <a:uLnTx/>
                <a:uFillTx/>
                <a:latin typeface="Calibri"/>
                <a:ea typeface="+mn-ea"/>
                <a:cs typeface="Arial" panose="020B0604020202020204" pitchFamily="34" charset="0"/>
              </a:rPr>
              <a:t>Sumatoria</a:t>
            </a:r>
            <a:r>
              <a:rPr kumimoji="0" lang="en-US" sz="16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rPr>
              <a:t> de los Salarios"</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rPr>
              <a:t>FROM employees</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rPr>
              <a:t>WHERE job_id LIKE '%REP%'; </a:t>
            </a:r>
          </a:p>
          <a:p>
            <a:pPr marL="0" marR="0" lvl="0" indent="0" defTabSz="914400" eaLnBrk="1" fontAlgn="base" latinLnBrk="0" hangingPunct="1">
              <a:lnSpc>
                <a:spcPct val="100000"/>
              </a:lnSpc>
              <a:spcBef>
                <a:spcPct val="0"/>
              </a:spcBef>
              <a:spcAft>
                <a:spcPct val="0"/>
              </a:spcAft>
              <a:buClrTx/>
              <a:buSzTx/>
              <a:buFontTx/>
              <a:buNone/>
              <a:tabLst/>
              <a:defRPr/>
            </a:pPr>
            <a:endParaRPr kumimoji="0" lang="es-MX" sz="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7" name="Text Box 5">
            <a:extLst>
              <a:ext uri="{FF2B5EF4-FFF2-40B4-BE49-F238E27FC236}">
                <a16:creationId xmlns:a16="http://schemas.microsoft.com/office/drawing/2014/main" xmlns="" id="{78AACC2C-11EA-404D-B67C-8272140F3FCA}"/>
              </a:ext>
            </a:extLst>
          </p:cNvPr>
          <p:cNvSpPr txBox="1">
            <a:spLocks noChangeArrowheads="1"/>
          </p:cNvSpPr>
          <p:nvPr/>
        </p:nvSpPr>
        <p:spPr bwMode="auto">
          <a:xfrm>
            <a:off x="861170" y="4298558"/>
            <a:ext cx="7722013" cy="830997"/>
          </a:xfrm>
          <a:prstGeom prst="rect">
            <a:avLst/>
          </a:prstGeom>
          <a:solidFill>
            <a:srgbClr val="FFC000"/>
          </a:solidFill>
          <a:ln w="22225">
            <a:solidFill>
              <a:sysClr val="windowText" lastClr="000000"/>
            </a:solidFill>
            <a:miter lim="800000"/>
            <a:headEnd/>
            <a:tailEnd/>
          </a:ln>
          <a:scene3d>
            <a:camera prst="orthographicFront"/>
            <a:lightRig rig="threePt" dir="t"/>
          </a:scene3d>
          <a:sp3d>
            <a:bevelT w="165100" prst="coolSlant"/>
            <a:bevelB/>
          </a:sp3d>
        </p:spPr>
        <p:txBody>
          <a:bodyPr>
            <a:spAutoFit/>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s-MX" sz="800" b="0" i="0" u="none" strike="noStrike" kern="1200" cap="none" spc="0" normalizeH="0" baseline="0" noProof="0" dirty="0">
              <a:ln>
                <a:noFill/>
              </a:ln>
              <a:solidFill>
                <a:prstClr val="black"/>
              </a:solidFill>
              <a:effectLst/>
              <a:uLnTx/>
              <a:uFillTx/>
              <a:latin typeface="Arial" charset="0"/>
              <a:ea typeface="+mn-ea"/>
              <a:cs typeface="Arial" panose="020B0604020202020204" pitchFamily="34" charset="0"/>
            </a:endParaRPr>
          </a:p>
          <a:p>
            <a:pPr marL="0" marR="0" lvl="0" indent="0" defTabSz="91440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rPr>
              <a:t>SELECT  </a:t>
            </a:r>
            <a:r>
              <a:rPr kumimoji="0" lang="en-US" sz="1600" b="1" i="0" u="none" strike="noStrike" kern="1200" cap="none" spc="0" normalizeH="0" baseline="0" noProof="0" dirty="0">
                <a:ln>
                  <a:noFill/>
                </a:ln>
                <a:solidFill>
                  <a:srgbClr val="C00000"/>
                </a:solidFill>
                <a:effectLst/>
                <a:uLnTx/>
                <a:uFillTx/>
                <a:latin typeface="Calibri"/>
                <a:ea typeface="+mn-ea"/>
                <a:cs typeface="Arial" panose="020B0604020202020204" pitchFamily="34" charset="0"/>
              </a:rPr>
              <a:t>MIN(hire_date)</a:t>
            </a:r>
            <a:r>
              <a:rPr kumimoji="0" lang="en-US" sz="16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rPr>
              <a:t>,  </a:t>
            </a:r>
            <a:r>
              <a:rPr kumimoji="0" lang="en-US" sz="1600" b="1" i="0" u="none" strike="noStrike" kern="1200" cap="none" spc="0" normalizeH="0" baseline="0" noProof="0" dirty="0">
                <a:ln>
                  <a:noFill/>
                </a:ln>
                <a:solidFill>
                  <a:srgbClr val="0000FF"/>
                </a:solidFill>
                <a:effectLst/>
                <a:uLnTx/>
                <a:uFillTx/>
                <a:latin typeface="Calibri"/>
                <a:ea typeface="+mn-ea"/>
                <a:cs typeface="Arial" panose="020B0604020202020204" pitchFamily="34" charset="0"/>
              </a:rPr>
              <a:t>MAX(hire_date)</a:t>
            </a:r>
            <a:r>
              <a:rPr kumimoji="0" lang="en-US" sz="16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rPr>
              <a:t>, </a:t>
            </a:r>
            <a:r>
              <a:rPr kumimoji="0" lang="en-US" sz="1600" b="1" i="0" u="none" strike="noStrike" kern="1200" cap="none" spc="0" normalizeH="0" baseline="0" noProof="0" dirty="0">
                <a:ln>
                  <a:noFill/>
                </a:ln>
                <a:solidFill>
                  <a:srgbClr val="800080"/>
                </a:solidFill>
                <a:effectLst/>
                <a:uLnTx/>
                <a:uFillTx/>
                <a:latin typeface="Calibri"/>
                <a:ea typeface="+mn-ea"/>
                <a:cs typeface="Arial" panose="020B0604020202020204" pitchFamily="34" charset="0"/>
              </a:rPr>
              <a:t>MIN(last_name)</a:t>
            </a:r>
            <a:r>
              <a:rPr kumimoji="0" lang="en-US" sz="16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rPr>
              <a:t>,   </a:t>
            </a:r>
            <a:r>
              <a:rPr kumimoji="0" lang="en-US" sz="1600" b="1" i="0" u="none" strike="noStrike" kern="1200" cap="none" spc="0" normalizeH="0" baseline="0" noProof="0" dirty="0">
                <a:ln>
                  <a:noFill/>
                </a:ln>
                <a:solidFill>
                  <a:srgbClr val="006600"/>
                </a:solidFill>
                <a:effectLst/>
                <a:uLnTx/>
                <a:uFillTx/>
                <a:latin typeface="Calibri"/>
                <a:ea typeface="+mn-ea"/>
                <a:cs typeface="Arial" panose="020B0604020202020204" pitchFamily="34" charset="0"/>
              </a:rPr>
              <a:t>MAX(last_name)</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rPr>
              <a:t>FROM employees;</a:t>
            </a:r>
          </a:p>
          <a:p>
            <a:pPr marL="0" marR="0" lvl="0" indent="0" defTabSz="914400" eaLnBrk="1" fontAlgn="base" latinLnBrk="0" hangingPunct="1">
              <a:lnSpc>
                <a:spcPct val="100000"/>
              </a:lnSpc>
              <a:spcBef>
                <a:spcPct val="0"/>
              </a:spcBef>
              <a:spcAft>
                <a:spcPct val="0"/>
              </a:spcAft>
              <a:buClrTx/>
              <a:buSzTx/>
              <a:buFontTx/>
              <a:buNone/>
              <a:tabLst/>
              <a:defRPr/>
            </a:pPr>
            <a:endParaRPr kumimoji="0" lang="es-MX" sz="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pic>
        <p:nvPicPr>
          <p:cNvPr id="6" name="Imagen 5">
            <a:extLst>
              <a:ext uri="{FF2B5EF4-FFF2-40B4-BE49-F238E27FC236}">
                <a16:creationId xmlns:a16="http://schemas.microsoft.com/office/drawing/2014/main" xmlns="" id="{88B18417-5588-4F79-BEAB-A2399B90758F}"/>
              </a:ext>
            </a:extLst>
          </p:cNvPr>
          <p:cNvPicPr>
            <a:picLocks noChangeAspect="1"/>
          </p:cNvPicPr>
          <p:nvPr/>
        </p:nvPicPr>
        <p:blipFill>
          <a:blip r:embed="rId3"/>
          <a:stretch>
            <a:fillRect/>
          </a:stretch>
        </p:blipFill>
        <p:spPr>
          <a:xfrm>
            <a:off x="1967208" y="5233201"/>
            <a:ext cx="5114987" cy="585267"/>
          </a:xfrm>
          <a:prstGeom prst="rect">
            <a:avLst/>
          </a:prstGeom>
        </p:spPr>
      </p:pic>
      <p:pic>
        <p:nvPicPr>
          <p:cNvPr id="7" name="Imagen 6">
            <a:extLst>
              <a:ext uri="{FF2B5EF4-FFF2-40B4-BE49-F238E27FC236}">
                <a16:creationId xmlns:a16="http://schemas.microsoft.com/office/drawing/2014/main" xmlns="" id="{C6A0BDD6-A591-4A5D-BCBF-617355030153}"/>
              </a:ext>
            </a:extLst>
          </p:cNvPr>
          <p:cNvPicPr>
            <a:picLocks noChangeAspect="1"/>
          </p:cNvPicPr>
          <p:nvPr/>
        </p:nvPicPr>
        <p:blipFill>
          <a:blip r:embed="rId4"/>
          <a:stretch>
            <a:fillRect/>
          </a:stretch>
        </p:blipFill>
        <p:spPr>
          <a:xfrm>
            <a:off x="1628326" y="3152644"/>
            <a:ext cx="5761219" cy="615749"/>
          </a:xfrm>
          <a:prstGeom prst="rect">
            <a:avLst/>
          </a:prstGeom>
        </p:spPr>
      </p:pic>
    </p:spTree>
    <p:extLst>
      <p:ext uri="{BB962C8B-B14F-4D97-AF65-F5344CB8AC3E}">
        <p14:creationId xmlns:p14="http://schemas.microsoft.com/office/powerpoint/2010/main" val="15877633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2">
            <a:extLst>
              <a:ext uri="{FF2B5EF4-FFF2-40B4-BE49-F238E27FC236}">
                <a16:creationId xmlns:a16="http://schemas.microsoft.com/office/drawing/2014/main" xmlns="" id="{6D7AF4AA-C604-4375-8289-4DBDEA0E1C5F}"/>
              </a:ext>
            </a:extLst>
          </p:cNvPr>
          <p:cNvSpPr>
            <a:spLocks noGrp="1"/>
          </p:cNvSpPr>
          <p:nvPr>
            <p:ph type="title"/>
          </p:nvPr>
        </p:nvSpPr>
        <p:spPr>
          <a:xfrm>
            <a:off x="1705943" y="241512"/>
            <a:ext cx="4356190" cy="813000"/>
          </a:xfrm>
        </p:spPr>
        <p:txBody>
          <a:bodyPr/>
          <a:lstStyle/>
          <a:p>
            <a:pPr lvl="0" defTabSz="457200">
              <a:defRPr/>
            </a:pPr>
            <a:r>
              <a:rPr lang="es-CL" sz="2800" b="1" dirty="0">
                <a:solidFill>
                  <a:prstClr val="white"/>
                </a:solidFill>
                <a:latin typeface="Calibri"/>
              </a:rPr>
              <a:t>Función COUNT</a:t>
            </a:r>
            <a:endParaRPr lang="es-CL" sz="2800" b="1" kern="1200" dirty="0">
              <a:solidFill>
                <a:prstClr val="white"/>
              </a:solidFill>
              <a:latin typeface="Calibri"/>
            </a:endParaRPr>
          </a:p>
        </p:txBody>
      </p:sp>
      <p:sp>
        <p:nvSpPr>
          <p:cNvPr id="43" name="Rectangle 3">
            <a:extLst>
              <a:ext uri="{FF2B5EF4-FFF2-40B4-BE49-F238E27FC236}">
                <a16:creationId xmlns:a16="http://schemas.microsoft.com/office/drawing/2014/main" xmlns="" id="{CBD8A57D-D5DC-4FD1-B9B3-5BA4BC3C6AA1}"/>
              </a:ext>
            </a:extLst>
          </p:cNvPr>
          <p:cNvSpPr txBox="1">
            <a:spLocks noChangeArrowheads="1"/>
          </p:cNvSpPr>
          <p:nvPr/>
        </p:nvSpPr>
        <p:spPr bwMode="auto">
          <a:xfrm>
            <a:off x="467172" y="1273036"/>
            <a:ext cx="7848600" cy="407988"/>
          </a:xfrm>
          <a:prstGeom prst="rect">
            <a:avLst/>
          </a:prstGeom>
          <a:noFill/>
          <a:ln w="9525">
            <a:noFill/>
            <a:miter lim="800000"/>
            <a:headEnd/>
            <a:tailEnd/>
          </a:ln>
        </p:spPr>
        <p:txBody>
          <a:bodyPr/>
          <a:lstStyle/>
          <a:p>
            <a:pPr marL="609600" indent="-609600" algn="just" defTabSz="457200" fontAlgn="base">
              <a:lnSpc>
                <a:spcPct val="80000"/>
              </a:lnSpc>
              <a:spcBef>
                <a:spcPct val="20000"/>
              </a:spcBef>
              <a:spcAft>
                <a:spcPct val="0"/>
              </a:spcAft>
              <a:buClrTx/>
              <a:buFont typeface="Arial" charset="0"/>
              <a:buChar char="•"/>
            </a:pPr>
            <a:r>
              <a:rPr lang="es-CL" sz="2000" kern="1200" dirty="0">
                <a:solidFill>
                  <a:prstClr val="black"/>
                </a:solidFill>
                <a:latin typeface="Calibri"/>
                <a:ea typeface="Arial Unicode MS"/>
                <a:cs typeface="Times New Roman" pitchFamily="18" charset="0"/>
              </a:rPr>
              <a:t>Tiene tres formatos:</a:t>
            </a: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r>
              <a:rPr lang="es-CL" sz="2000" kern="1200" dirty="0">
                <a:solidFill>
                  <a:prstClr val="black"/>
                </a:solidFill>
                <a:latin typeface="Calibri"/>
                <a:ea typeface="Arial Unicode MS"/>
                <a:cs typeface="Times New Roman" pitchFamily="18" charset="0"/>
              </a:rPr>
              <a:t>Ejemplo:</a:t>
            </a: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r>
              <a:rPr lang="es-CL" sz="2000" kern="1200" dirty="0">
                <a:solidFill>
                  <a:prstClr val="black"/>
                </a:solidFill>
                <a:latin typeface="Calibri"/>
                <a:ea typeface="Arial Unicode MS"/>
                <a:cs typeface="Times New Roman" pitchFamily="18" charset="0"/>
              </a:rPr>
              <a:t>Ejemplo:</a:t>
            </a:r>
          </a:p>
        </p:txBody>
      </p:sp>
      <p:sp>
        <p:nvSpPr>
          <p:cNvPr id="44" name="Text Box 5">
            <a:extLst>
              <a:ext uri="{FF2B5EF4-FFF2-40B4-BE49-F238E27FC236}">
                <a16:creationId xmlns:a16="http://schemas.microsoft.com/office/drawing/2014/main" xmlns="" id="{62FCF7CF-7243-435A-8ABB-D8EAE94EA246}"/>
              </a:ext>
            </a:extLst>
          </p:cNvPr>
          <p:cNvSpPr txBox="1">
            <a:spLocks noChangeArrowheads="1"/>
          </p:cNvSpPr>
          <p:nvPr/>
        </p:nvSpPr>
        <p:spPr bwMode="auto">
          <a:xfrm>
            <a:off x="632600" y="2809073"/>
            <a:ext cx="7920236" cy="1077218"/>
          </a:xfrm>
          <a:prstGeom prst="rect">
            <a:avLst/>
          </a:prstGeom>
          <a:solidFill>
            <a:srgbClr val="FFC000"/>
          </a:solidFill>
          <a:ln w="22225">
            <a:solidFill>
              <a:sysClr val="windowText" lastClr="000000"/>
            </a:solidFill>
            <a:miter lim="800000"/>
            <a:headEnd/>
            <a:tailEnd/>
          </a:ln>
          <a:scene3d>
            <a:camera prst="orthographicFront"/>
            <a:lightRig rig="threePt" dir="t"/>
          </a:scene3d>
          <a:sp3d>
            <a:bevelT w="165100" prst="coolSlant"/>
            <a:bevelB/>
          </a:sp3d>
        </p:spPr>
        <p:txBody>
          <a:bodyPr wrap="square">
            <a:spAutoFit/>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s-MX" sz="800" b="0" i="0" u="none" strike="noStrike" kern="1200" cap="none" spc="0" normalizeH="0" baseline="0" noProof="0" dirty="0">
              <a:ln>
                <a:noFill/>
              </a:ln>
              <a:solidFill>
                <a:prstClr val="black"/>
              </a:solidFill>
              <a:effectLst/>
              <a:uLnTx/>
              <a:uFillTx/>
              <a:latin typeface="Arial" charset="0"/>
              <a:ea typeface="+mn-ea"/>
              <a:cs typeface="Arial" panose="020B0604020202020204" pitchFamily="34" charset="0"/>
            </a:endParaRPr>
          </a:p>
          <a:p>
            <a:pPr marL="0" marR="0" lvl="0" indent="0" defTabSz="91440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rPr>
              <a:t>SELECT </a:t>
            </a:r>
            <a:r>
              <a:rPr kumimoji="0" lang="en-US" sz="1600" b="1" i="0" u="none" strike="noStrike" kern="1200" cap="none" spc="0" normalizeH="0" baseline="0" noProof="0" dirty="0">
                <a:ln>
                  <a:noFill/>
                </a:ln>
                <a:solidFill>
                  <a:srgbClr val="DA1000"/>
                </a:solidFill>
                <a:effectLst/>
                <a:uLnTx/>
                <a:uFillTx/>
                <a:latin typeface="Calibri"/>
                <a:ea typeface="+mn-ea"/>
                <a:cs typeface="Arial" panose="020B0604020202020204" pitchFamily="34" charset="0"/>
              </a:rPr>
              <a:t>COUNT(*)</a:t>
            </a:r>
            <a:r>
              <a:rPr kumimoji="0" lang="en-US" sz="16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rPr>
              <a:t>  "Total Empleados", </a:t>
            </a:r>
            <a:r>
              <a:rPr kumimoji="0" lang="en-US" sz="1600" b="1" i="0" u="none" strike="noStrike" kern="1200" cap="none" spc="0" normalizeH="0" baseline="0" noProof="0" dirty="0">
                <a:ln>
                  <a:noFill/>
                </a:ln>
                <a:solidFill>
                  <a:srgbClr val="0000FF"/>
                </a:solidFill>
                <a:effectLst/>
                <a:uLnTx/>
                <a:uFillTx/>
                <a:latin typeface="Calibri"/>
                <a:ea typeface="+mn-ea"/>
                <a:cs typeface="Arial" panose="020B0604020202020204" pitchFamily="34" charset="0"/>
              </a:rPr>
              <a:t>COUNT(commission_pct)</a:t>
            </a:r>
            <a:r>
              <a:rPr kumimoji="0" lang="en-US" sz="16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rPr>
              <a:t> "Empleados con </a:t>
            </a:r>
            <a:r>
              <a:rPr kumimoji="0" lang="en-US" sz="1600" b="1" i="0" u="none" strike="noStrike" kern="1200" cap="none" spc="0" normalizeH="0" baseline="0" noProof="0" dirty="0" err="1">
                <a:ln>
                  <a:noFill/>
                </a:ln>
                <a:solidFill>
                  <a:prstClr val="black"/>
                </a:solidFill>
                <a:effectLst/>
                <a:uLnTx/>
                <a:uFillTx/>
                <a:latin typeface="Calibri"/>
                <a:ea typeface="+mn-ea"/>
                <a:cs typeface="Arial" panose="020B0604020202020204" pitchFamily="34" charset="0"/>
              </a:rPr>
              <a:t>Comisión</a:t>
            </a:r>
            <a:r>
              <a:rPr kumimoji="0" lang="en-US" sz="16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rPr>
              <a:t>"</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rPr>
              <a:t> FROM employees</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rPr>
              <a:t>WHERE department_id = 50;</a:t>
            </a:r>
          </a:p>
          <a:p>
            <a:pPr marL="0" marR="0" lvl="0" indent="0" defTabSz="914400" eaLnBrk="1" fontAlgn="base" latinLnBrk="0" hangingPunct="1">
              <a:lnSpc>
                <a:spcPct val="100000"/>
              </a:lnSpc>
              <a:spcBef>
                <a:spcPct val="0"/>
              </a:spcBef>
              <a:spcAft>
                <a:spcPct val="0"/>
              </a:spcAft>
              <a:buClrTx/>
              <a:buSzTx/>
              <a:buFontTx/>
              <a:buNone/>
              <a:tabLst/>
              <a:defRPr/>
            </a:pPr>
            <a:endParaRPr kumimoji="0" lang="es-MX" sz="8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endParaRPr>
          </a:p>
        </p:txBody>
      </p:sp>
      <p:sp>
        <p:nvSpPr>
          <p:cNvPr id="45" name="Text Box 5">
            <a:extLst>
              <a:ext uri="{FF2B5EF4-FFF2-40B4-BE49-F238E27FC236}">
                <a16:creationId xmlns:a16="http://schemas.microsoft.com/office/drawing/2014/main" xmlns="" id="{F9FBAB15-598B-4205-85B9-2F767E8A78FE}"/>
              </a:ext>
            </a:extLst>
          </p:cNvPr>
          <p:cNvSpPr txBox="1">
            <a:spLocks noChangeArrowheads="1"/>
          </p:cNvSpPr>
          <p:nvPr/>
        </p:nvSpPr>
        <p:spPr bwMode="auto">
          <a:xfrm>
            <a:off x="632600" y="4953815"/>
            <a:ext cx="7920236" cy="1077218"/>
          </a:xfrm>
          <a:prstGeom prst="rect">
            <a:avLst/>
          </a:prstGeom>
          <a:solidFill>
            <a:srgbClr val="FFC000"/>
          </a:solidFill>
          <a:ln w="22225">
            <a:solidFill>
              <a:sysClr val="windowText" lastClr="000000"/>
            </a:solidFill>
            <a:miter lim="800000"/>
            <a:headEnd/>
            <a:tailEnd/>
          </a:ln>
          <a:scene3d>
            <a:camera prst="orthographicFront"/>
            <a:lightRig rig="threePt" dir="t"/>
          </a:scene3d>
          <a:sp3d>
            <a:bevelT w="165100" prst="coolSlant"/>
            <a:bevelB/>
          </a:sp3d>
        </p:spPr>
        <p:txBody>
          <a:bodyPr wrap="square">
            <a:spAutoFit/>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s-MX" sz="800" b="0" i="0" u="none" strike="noStrike" kern="1200" cap="none" spc="0" normalizeH="0" baseline="0" noProof="0" dirty="0">
              <a:ln>
                <a:noFill/>
              </a:ln>
              <a:solidFill>
                <a:prstClr val="black"/>
              </a:solidFill>
              <a:effectLst/>
              <a:uLnTx/>
              <a:uFillTx/>
              <a:latin typeface="Arial" charset="0"/>
              <a:ea typeface="+mn-ea"/>
              <a:cs typeface="Arial" panose="020B0604020202020204" pitchFamily="34" charset="0"/>
            </a:endParaRPr>
          </a:p>
          <a:p>
            <a:pPr marL="0" marR="0" lvl="0" indent="0" defTabSz="91440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rPr>
              <a:t>SELECT </a:t>
            </a:r>
            <a:r>
              <a:rPr kumimoji="0" lang="en-US" sz="1600" b="1" i="0" u="none" strike="noStrike" kern="1200" cap="none" spc="0" normalizeH="0" baseline="0" noProof="0" dirty="0">
                <a:ln>
                  <a:noFill/>
                </a:ln>
                <a:solidFill>
                  <a:srgbClr val="DA1000"/>
                </a:solidFill>
                <a:effectLst/>
                <a:uLnTx/>
                <a:uFillTx/>
                <a:latin typeface="Calibri"/>
                <a:ea typeface="+mn-ea"/>
                <a:cs typeface="Arial" panose="020B0604020202020204" pitchFamily="34" charset="0"/>
              </a:rPr>
              <a:t>COUNT(manager_id) </a:t>
            </a:r>
            <a:r>
              <a:rPr kumimoji="0" lang="en-US" sz="16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rPr>
              <a:t>"Empleados </a:t>
            </a:r>
            <a:r>
              <a:rPr kumimoji="0" lang="en-US" sz="1600" b="1" i="0" u="none" strike="noStrike" kern="1200" cap="none" spc="0" normalizeH="0" baseline="0" noProof="0" dirty="0" err="1">
                <a:ln>
                  <a:noFill/>
                </a:ln>
                <a:solidFill>
                  <a:prstClr val="black"/>
                </a:solidFill>
                <a:effectLst/>
                <a:uLnTx/>
                <a:uFillTx/>
                <a:latin typeface="Calibri"/>
                <a:ea typeface="+mn-ea"/>
                <a:cs typeface="Arial" panose="020B0604020202020204" pitchFamily="34" charset="0"/>
              </a:rPr>
              <a:t>que</a:t>
            </a:r>
            <a:r>
              <a:rPr kumimoji="0" lang="en-US" sz="16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rPr>
              <a:t> </a:t>
            </a:r>
            <a:r>
              <a:rPr kumimoji="0" lang="en-US" sz="1600" b="1" i="0" u="none" strike="noStrike" kern="1200" cap="none" spc="0" normalizeH="0" baseline="0" noProof="0" dirty="0" err="1">
                <a:ln>
                  <a:noFill/>
                </a:ln>
                <a:solidFill>
                  <a:prstClr val="black"/>
                </a:solidFill>
                <a:effectLst/>
                <a:uLnTx/>
                <a:uFillTx/>
                <a:latin typeface="Calibri"/>
                <a:ea typeface="+mn-ea"/>
                <a:cs typeface="Arial" panose="020B0604020202020204" pitchFamily="34" charset="0"/>
              </a:rPr>
              <a:t>poseen</a:t>
            </a:r>
            <a:r>
              <a:rPr kumimoji="0" lang="en-US" sz="16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rPr>
              <a:t> </a:t>
            </a:r>
            <a:r>
              <a:rPr kumimoji="0" lang="en-US" sz="1600" b="1" i="0" u="none" strike="noStrike" kern="1200" cap="none" spc="0" normalizeH="0" baseline="0" noProof="0" dirty="0" err="1">
                <a:ln>
                  <a:noFill/>
                </a:ln>
                <a:solidFill>
                  <a:prstClr val="black"/>
                </a:solidFill>
                <a:effectLst/>
                <a:uLnTx/>
                <a:uFillTx/>
                <a:latin typeface="Calibri"/>
                <a:ea typeface="+mn-ea"/>
                <a:cs typeface="Arial" panose="020B0604020202020204" pitchFamily="34" charset="0"/>
              </a:rPr>
              <a:t>Jefe</a:t>
            </a:r>
            <a:r>
              <a:rPr kumimoji="0" lang="en-US" sz="16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rPr>
              <a:t>", </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rPr>
              <a:t>              </a:t>
            </a:r>
            <a:r>
              <a:rPr kumimoji="0" lang="en-US" sz="1600" b="1" i="0" u="none" strike="noStrike" kern="1200" cap="none" spc="0" normalizeH="0" baseline="0" noProof="0" dirty="0">
                <a:ln>
                  <a:noFill/>
                </a:ln>
                <a:solidFill>
                  <a:srgbClr val="0000FF"/>
                </a:solidFill>
                <a:effectLst/>
                <a:uLnTx/>
                <a:uFillTx/>
                <a:latin typeface="Calibri"/>
                <a:ea typeface="+mn-ea"/>
                <a:cs typeface="Arial" panose="020B0604020202020204" pitchFamily="34" charset="0"/>
              </a:rPr>
              <a:t>COUNT(DISTINCT department_id)</a:t>
            </a:r>
            <a:r>
              <a:rPr kumimoji="0" lang="en-US" sz="16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rPr>
              <a:t> "</a:t>
            </a:r>
            <a:r>
              <a:rPr kumimoji="0" lang="en-US" sz="1600" b="1" i="0" u="none" strike="noStrike" kern="1200" cap="none" spc="0" normalizeH="0" baseline="0" noProof="0" dirty="0" err="1">
                <a:ln>
                  <a:noFill/>
                </a:ln>
                <a:solidFill>
                  <a:prstClr val="black"/>
                </a:solidFill>
                <a:effectLst/>
                <a:uLnTx/>
                <a:uFillTx/>
                <a:latin typeface="Calibri"/>
                <a:ea typeface="+mn-ea"/>
                <a:cs typeface="Arial" panose="020B0604020202020204" pitchFamily="34" charset="0"/>
              </a:rPr>
              <a:t>Deptos</a:t>
            </a:r>
            <a:r>
              <a:rPr kumimoji="0" lang="en-US" sz="16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rPr>
              <a:t>. </a:t>
            </a:r>
            <a:r>
              <a:rPr kumimoji="0" lang="en-US" sz="1600" b="1" i="0" u="none" strike="noStrike" kern="1200" cap="none" spc="0" normalizeH="0" baseline="0" noProof="0" dirty="0" err="1">
                <a:ln>
                  <a:noFill/>
                </a:ln>
                <a:solidFill>
                  <a:prstClr val="black"/>
                </a:solidFill>
                <a:effectLst/>
                <a:uLnTx/>
                <a:uFillTx/>
                <a:latin typeface="Calibri"/>
                <a:ea typeface="+mn-ea"/>
                <a:cs typeface="Arial" panose="020B0604020202020204" pitchFamily="34" charset="0"/>
              </a:rPr>
              <a:t>Diferentes</a:t>
            </a:r>
            <a:r>
              <a:rPr kumimoji="0" lang="en-US" sz="16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rPr>
              <a:t>"</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rPr>
              <a:t> FROM employees;</a:t>
            </a:r>
          </a:p>
          <a:p>
            <a:pPr marL="0" marR="0" lvl="0" indent="0" defTabSz="914400" eaLnBrk="1" fontAlgn="base" latinLnBrk="0" hangingPunct="1">
              <a:lnSpc>
                <a:spcPct val="100000"/>
              </a:lnSpc>
              <a:spcBef>
                <a:spcPct val="0"/>
              </a:spcBef>
              <a:spcAft>
                <a:spcPct val="0"/>
              </a:spcAft>
              <a:buClrTx/>
              <a:buSzTx/>
              <a:buFontTx/>
              <a:buNone/>
              <a:tabLst/>
              <a:defRPr/>
            </a:pPr>
            <a:endParaRPr kumimoji="0" lang="es-MX" sz="8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endParaRPr>
          </a:p>
        </p:txBody>
      </p:sp>
      <p:pic>
        <p:nvPicPr>
          <p:cNvPr id="7" name="Imagen 6">
            <a:extLst>
              <a:ext uri="{FF2B5EF4-FFF2-40B4-BE49-F238E27FC236}">
                <a16:creationId xmlns:a16="http://schemas.microsoft.com/office/drawing/2014/main" xmlns="" id="{C7693458-1921-4788-B2E4-0BFF1E6085DA}"/>
              </a:ext>
            </a:extLst>
          </p:cNvPr>
          <p:cNvPicPr>
            <a:picLocks noChangeAspect="1"/>
          </p:cNvPicPr>
          <p:nvPr/>
        </p:nvPicPr>
        <p:blipFill>
          <a:blip r:embed="rId3"/>
          <a:stretch>
            <a:fillRect/>
          </a:stretch>
        </p:blipFill>
        <p:spPr>
          <a:xfrm>
            <a:off x="33866" y="1560175"/>
            <a:ext cx="9144000" cy="791261"/>
          </a:xfrm>
          <a:prstGeom prst="rect">
            <a:avLst/>
          </a:prstGeom>
        </p:spPr>
      </p:pic>
      <p:pic>
        <p:nvPicPr>
          <p:cNvPr id="2" name="Imagen 1">
            <a:extLst>
              <a:ext uri="{FF2B5EF4-FFF2-40B4-BE49-F238E27FC236}">
                <a16:creationId xmlns:a16="http://schemas.microsoft.com/office/drawing/2014/main" xmlns="" id="{9ED1789A-9E23-4562-A1DD-B0831C399809}"/>
              </a:ext>
            </a:extLst>
          </p:cNvPr>
          <p:cNvPicPr>
            <a:picLocks noChangeAspect="1"/>
          </p:cNvPicPr>
          <p:nvPr/>
        </p:nvPicPr>
        <p:blipFill>
          <a:blip r:embed="rId4"/>
          <a:stretch>
            <a:fillRect/>
          </a:stretch>
        </p:blipFill>
        <p:spPr>
          <a:xfrm>
            <a:off x="3032626" y="3959229"/>
            <a:ext cx="3078747" cy="579170"/>
          </a:xfrm>
          <a:prstGeom prst="rect">
            <a:avLst/>
          </a:prstGeom>
        </p:spPr>
      </p:pic>
      <p:pic>
        <p:nvPicPr>
          <p:cNvPr id="3" name="Imagen 2">
            <a:extLst>
              <a:ext uri="{FF2B5EF4-FFF2-40B4-BE49-F238E27FC236}">
                <a16:creationId xmlns:a16="http://schemas.microsoft.com/office/drawing/2014/main" xmlns="" id="{92A0BCD4-38C1-4642-8DF0-0958539DBE19}"/>
              </a:ext>
            </a:extLst>
          </p:cNvPr>
          <p:cNvPicPr>
            <a:picLocks noChangeAspect="1"/>
          </p:cNvPicPr>
          <p:nvPr/>
        </p:nvPicPr>
        <p:blipFill>
          <a:blip r:embed="rId5"/>
          <a:stretch>
            <a:fillRect/>
          </a:stretch>
        </p:blipFill>
        <p:spPr>
          <a:xfrm>
            <a:off x="2810103" y="6088109"/>
            <a:ext cx="3523793" cy="609653"/>
          </a:xfrm>
          <a:prstGeom prst="rect">
            <a:avLst/>
          </a:prstGeom>
        </p:spPr>
      </p:pic>
    </p:spTree>
    <p:extLst>
      <p:ext uri="{BB962C8B-B14F-4D97-AF65-F5344CB8AC3E}">
        <p14:creationId xmlns:p14="http://schemas.microsoft.com/office/powerpoint/2010/main" val="1153007369"/>
      </p:ext>
    </p:extLst>
  </p:cSld>
  <p:clrMapOvr>
    <a:masterClrMapping/>
  </p:clrMapOvr>
</p:sld>
</file>

<file path=ppt/theme/theme1.xml><?xml version="1.0" encoding="utf-8"?>
<a:theme xmlns:a="http://schemas.openxmlformats.org/drawingml/2006/main" name="Tema de Office">
  <a:themeElements>
    <a:clrScheme name="DUOC 2">
      <a:dk1>
        <a:srgbClr val="172740"/>
      </a:dk1>
      <a:lt1>
        <a:srgbClr val="FFFFFF"/>
      </a:lt1>
      <a:dk2>
        <a:srgbClr val="81888F"/>
      </a:dk2>
      <a:lt2>
        <a:srgbClr val="FBC842"/>
      </a:lt2>
      <a:accent1>
        <a:srgbClr val="DE3075"/>
      </a:accent1>
      <a:accent2>
        <a:srgbClr val="702785"/>
      </a:accent2>
      <a:accent3>
        <a:srgbClr val="BDD503"/>
      </a:accent3>
      <a:accent4>
        <a:srgbClr val="00A0DE"/>
      </a:accent4>
      <a:accent5>
        <a:srgbClr val="FA742C"/>
      </a:accent5>
      <a:accent6>
        <a:srgbClr val="AE0F0F"/>
      </a:accent6>
      <a:hlink>
        <a:srgbClr val="723714"/>
      </a:hlink>
      <a:folHlink>
        <a:srgbClr val="6B798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ln>
          <a:noFill/>
        </a:ln>
      </a:spPr>
      <a:bodyPr spcFirstLastPara="1" wrap="square" lIns="91425" tIns="45700" rIns="91425" bIns="45700" anchor="t" anchorCtr="0">
        <a:noAutofit/>
      </a:bodyPr>
      <a:lstStyle>
        <a:defPPr algn="l">
          <a:defRPr sz="2400" dirty="0"/>
        </a:defPPr>
      </a:lstStyle>
    </a:txDef>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2760</TotalTime>
  <Words>3249</Words>
  <Application>Microsoft Office PowerPoint</Application>
  <PresentationFormat>Presentación en pantalla (4:3)</PresentationFormat>
  <Paragraphs>380</Paragraphs>
  <Slides>30</Slides>
  <Notes>27</Notes>
  <HiddenSlides>0</HiddenSlides>
  <MMClips>0</MMClips>
  <ScaleCrop>false</ScaleCrop>
  <HeadingPairs>
    <vt:vector size="6" baseType="variant">
      <vt:variant>
        <vt:lpstr>Fuentes usadas</vt:lpstr>
      </vt:variant>
      <vt:variant>
        <vt:i4>9</vt:i4>
      </vt:variant>
      <vt:variant>
        <vt:lpstr>Tema</vt:lpstr>
      </vt:variant>
      <vt:variant>
        <vt:i4>1</vt:i4>
      </vt:variant>
      <vt:variant>
        <vt:lpstr>Títulos de diapositiva</vt:lpstr>
      </vt:variant>
      <vt:variant>
        <vt:i4>30</vt:i4>
      </vt:variant>
    </vt:vector>
  </HeadingPairs>
  <TitlesOfParts>
    <vt:vector size="40" baseType="lpstr">
      <vt:lpstr>Bebas Neue</vt:lpstr>
      <vt:lpstr>Calibri</vt:lpstr>
      <vt:lpstr>Franklin Gothic</vt:lpstr>
      <vt:lpstr>Roboto Condensed</vt:lpstr>
      <vt:lpstr>Times New Roman</vt:lpstr>
      <vt:lpstr>Arial Unicode MS</vt:lpstr>
      <vt:lpstr>Roboto</vt:lpstr>
      <vt:lpstr>Arial</vt:lpstr>
      <vt:lpstr>Roboto Mono</vt:lpstr>
      <vt:lpstr>Tema de Office</vt:lpstr>
      <vt:lpstr>Usando  Funciones SQL  de Grupo de Filas</vt:lpstr>
      <vt:lpstr>Experiencia de Aprendizaje y Competencia Asociada</vt:lpstr>
      <vt:lpstr>Objetivos de la Clase</vt:lpstr>
      <vt:lpstr>Conceptos de Funciones Grupos</vt:lpstr>
      <vt:lpstr>Funciones de Grupos o Agregadas</vt:lpstr>
      <vt:lpstr>Funciones de Grupos o Agregadas</vt:lpstr>
      <vt:lpstr>Funciones de Grupos o Agregadas</vt:lpstr>
      <vt:lpstr>Funciones AVG, SUM, MAX, MIN</vt:lpstr>
      <vt:lpstr>Función COUNT</vt:lpstr>
      <vt:lpstr>Función de Grupos con valores Nulos</vt:lpstr>
      <vt:lpstr>Trabajando con Grupos de Datos</vt:lpstr>
      <vt:lpstr>Creando Grupos de Datos</vt:lpstr>
      <vt:lpstr>Creando Grupos de Datos</vt:lpstr>
      <vt:lpstr>Creando Grupos de Datos</vt:lpstr>
      <vt:lpstr>Creando Grupos de Datos</vt:lpstr>
      <vt:lpstr>Creando Grupos de Datos</vt:lpstr>
      <vt:lpstr>Creando Grupos de Datos por varias Columnas</vt:lpstr>
      <vt:lpstr>Creando Grupos de Datos por varias Columnas</vt:lpstr>
      <vt:lpstr>Creando Grupos de Datos por varias Columnas</vt:lpstr>
      <vt:lpstr>Consultas erróneas al utilizar Funciones de Grupo</vt:lpstr>
      <vt:lpstr>Consultas erróneas al utilizar Funciones de Grupo</vt:lpstr>
      <vt:lpstr>Consultas erróneas al utilizar Funciones de Grupo</vt:lpstr>
      <vt:lpstr>Restringiendo los  grupos de Datos</vt:lpstr>
      <vt:lpstr>Restringiendo Resultados del Grupo </vt:lpstr>
      <vt:lpstr>Restringiendo Resultados del Grupo </vt:lpstr>
      <vt:lpstr>Restringiendo Resultados del Grupo </vt:lpstr>
      <vt:lpstr>Restringiendo Resultados del Grupo </vt:lpstr>
      <vt:lpstr>Restringiendo Resultados del Grupo </vt:lpstr>
      <vt:lpstr>Funciones de Grupo Anidadas</vt:lpstr>
      <vt:lpstr>Resumen de la Clase</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DISEÑO Y GESTIÓN DE REQUISITOS</dc:title>
  <dc:creator>Alejandra Gajardo</dc:creator>
  <cp:lastModifiedBy>Usuario de Windows</cp:lastModifiedBy>
  <cp:revision>426</cp:revision>
  <dcterms:modified xsi:type="dcterms:W3CDTF">2020-06-24T16:08:08Z</dcterms:modified>
</cp:coreProperties>
</file>